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handoutMasterIdLst>
    <p:handoutMasterId r:id="rId16"/>
  </p:handoutMasterIdLst>
  <p:sldIdLst>
    <p:sldId id="256" r:id="rId3"/>
    <p:sldId id="257" r:id="rId4"/>
    <p:sldId id="259" r:id="rId5"/>
    <p:sldId id="261" r:id="rId6"/>
    <p:sldId id="274" r:id="rId7"/>
    <p:sldId id="275" r:id="rId8"/>
    <p:sldId id="276" r:id="rId9"/>
    <p:sldId id="277" r:id="rId10"/>
    <p:sldId id="262" r:id="rId11"/>
    <p:sldId id="263" r:id="rId12"/>
    <p:sldId id="264" r:id="rId13"/>
    <p:sldId id="265" r:id="rId14"/>
    <p:sldId id="268" r:id="rId15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158" userDrawn="1">
          <p15:clr>
            <a:srgbClr val="A4A3A4"/>
          </p15:clr>
        </p15:guide>
        <p15:guide id="4" pos="56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003366"/>
    <a:srgbClr val="FF9933"/>
    <a:srgbClr val="003399"/>
    <a:srgbClr val="FFCCFF"/>
    <a:srgbClr val="FF5050"/>
    <a:srgbClr val="000000"/>
    <a:srgbClr val="0066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howGuides="1">
      <p:cViewPr>
        <p:scale>
          <a:sx n="108" d="100"/>
          <a:sy n="108" d="100"/>
        </p:scale>
        <p:origin x="-78" y="-72"/>
      </p:cViewPr>
      <p:guideLst>
        <p:guide orient="horz" pos="2160"/>
        <p:guide pos="2880"/>
        <p:guide pos="158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51543767864176"/>
          <c:y val="6.9572446861989407E-2"/>
          <c:w val="0.65304385371322382"/>
          <c:h val="0.8334324770240135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9CCFF"/>
              </a:solidFill>
            </c:spPr>
          </c:dPt>
          <c:dPt>
            <c:idx val="1"/>
            <c:bubble3D val="0"/>
            <c:spPr>
              <a:solidFill>
                <a:srgbClr val="FFCCFF"/>
              </a:solidFill>
            </c:spPr>
          </c:dPt>
          <c:dLbls>
            <c:dLbl>
              <c:idx val="0"/>
              <c:layout>
                <c:manualLayout>
                  <c:x val="-0.20400402098819467"/>
                  <c:y val="0.11527630071063559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defRPr>
                    </a:pPr>
                    <a:r>
                      <a:rPr lang="ja-JP" altLang="en-US" sz="1400" b="1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有り
</a:t>
                    </a:r>
                    <a:r>
                      <a:rPr lang="en-US" altLang="ja-JP" sz="1400" b="1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4</a:t>
                    </a:r>
                    <a:r>
                      <a:rPr lang="ja-JP" altLang="en-US" sz="1400" b="1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名</a:t>
                    </a:r>
                  </a:p>
                  <a:p>
                    <a:pPr>
                      <a:defRPr sz="1400" b="1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defRPr>
                    </a:pPr>
                    <a:r>
                      <a:rPr lang="ja-JP" altLang="en-US" sz="1400" b="1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（</a:t>
                    </a:r>
                    <a:r>
                      <a:rPr lang="en-US" altLang="ja-JP" sz="1400" b="1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17%</a:t>
                    </a:r>
                    <a:r>
                      <a:rPr lang="ja-JP" altLang="en-US" sz="1400" b="1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）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70442753524554"/>
                      <c:h val="0.2698932856021252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9931406671974358"/>
                  <c:y val="-0.2330699598248917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defRPr>
                    </a:pPr>
                    <a:r>
                      <a:rPr lang="ja-JP" altLang="en-US" sz="1400" b="1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無し
</a:t>
                    </a:r>
                    <a:r>
                      <a:rPr lang="en-US" altLang="ja-JP" sz="1400" b="1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20</a:t>
                    </a:r>
                    <a:r>
                      <a:rPr lang="ja-JP" altLang="en-US" sz="1400" b="1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名（</a:t>
                    </a:r>
                    <a:r>
                      <a:rPr lang="en-US" altLang="ja-JP" sz="1400" b="1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83%</a:t>
                    </a:r>
                    <a:r>
                      <a:rPr lang="ja-JP" altLang="en-US" sz="1400" b="1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）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latin typeface="ＭＳ ゴシック" panose="020B0609070205080204" pitchFamily="49" charset="-128"/>
                    <a:ea typeface="ＭＳ ゴシック" panose="020B0609070205080204" pitchFamily="49" charset="-128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[アンケート.xlsx]Sheet1!$F$29:$F$30</c:f>
              <c:strCache>
                <c:ptCount val="2"/>
                <c:pt idx="0">
                  <c:v>有り</c:v>
                </c:pt>
                <c:pt idx="1">
                  <c:v>無し</c:v>
                </c:pt>
              </c:strCache>
            </c:strRef>
          </c:cat>
          <c:val>
            <c:numRef>
              <c:f>[アンケート.xlsx]Sheet1!$G$29:$G$30</c:f>
              <c:numCache>
                <c:formatCode>General</c:formatCode>
                <c:ptCount val="2"/>
                <c:pt idx="0">
                  <c:v>4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69568477360729"/>
          <c:y val="9.0040216827622768E-2"/>
          <c:w val="0.59661301556059687"/>
          <c:h val="0.7839050285594618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13146536563997788"/>
                  <c:y val="0.20750389869646921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1200" b="1"/>
                      <a:t>急性期
</a:t>
                    </a:r>
                    <a:r>
                      <a:rPr lang="en-US" altLang="zh-TW" sz="1200" b="1"/>
                      <a:t>2</a:t>
                    </a:r>
                    <a:r>
                      <a:rPr lang="zh-TW" altLang="en-US" sz="1200" b="1"/>
                      <a:t>施設</a:t>
                    </a:r>
                  </a:p>
                  <a:p>
                    <a:r>
                      <a:rPr lang="zh-TW" altLang="en-US" sz="1200" b="1"/>
                      <a:t>（</a:t>
                    </a:r>
                    <a:r>
                      <a:rPr lang="en-US" altLang="zh-TW" sz="1200" b="1"/>
                      <a:t>22%</a:t>
                    </a:r>
                    <a:r>
                      <a:rPr lang="zh-TW" altLang="en-US" sz="1200" b="1"/>
                      <a:t>）</a:t>
                    </a:r>
                    <a:endParaRPr lang="zh-TW" alt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4100488244717077E-4"/>
                  <c:y val="-0.21132266956464091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1200" b="1" dirty="0"/>
                      <a:t>回復期</a:t>
                    </a:r>
                  </a:p>
                  <a:p>
                    <a:r>
                      <a:rPr lang="en-US" altLang="zh-TW" sz="1200" b="1" dirty="0"/>
                      <a:t>5</a:t>
                    </a:r>
                    <a:r>
                      <a:rPr lang="zh-TW" altLang="en-US" sz="1200" b="1" dirty="0"/>
                      <a:t>施設
（</a:t>
                    </a:r>
                    <a:r>
                      <a:rPr lang="en-US" altLang="zh-TW" sz="1200" b="1" dirty="0"/>
                      <a:t>56%</a:t>
                    </a:r>
                    <a:r>
                      <a:rPr lang="zh-TW" altLang="en-US" sz="1200" b="1" dirty="0"/>
                      <a:t>）</a:t>
                    </a:r>
                    <a:endParaRPr lang="zh-TW" altLang="en-US" sz="1400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6056264108112644"/>
                  <c:y val="0.17918235490560414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1200" b="1" dirty="0" smtClean="0"/>
                      <a:t>介護老人</a:t>
                    </a:r>
                  </a:p>
                  <a:p>
                    <a:r>
                      <a:rPr lang="zh-TW" altLang="en-US" sz="1200" b="1" dirty="0" smtClean="0"/>
                      <a:t>保健</a:t>
                    </a:r>
                    <a:r>
                      <a:rPr lang="zh-TW" altLang="en-US" sz="1200" b="1" dirty="0"/>
                      <a:t>施設
</a:t>
                    </a:r>
                    <a:r>
                      <a:rPr lang="en-US" altLang="zh-TW" sz="1200" b="1" dirty="0"/>
                      <a:t>2</a:t>
                    </a:r>
                    <a:r>
                      <a:rPr lang="zh-TW" altLang="en-US" sz="1200" b="1" dirty="0"/>
                      <a:t>施設</a:t>
                    </a:r>
                  </a:p>
                  <a:p>
                    <a:r>
                      <a:rPr lang="zh-TW" altLang="en-US" sz="1200" b="1" dirty="0"/>
                      <a:t>（</a:t>
                    </a:r>
                    <a:r>
                      <a:rPr lang="en-US" altLang="zh-TW" sz="1200" b="1" dirty="0"/>
                      <a:t>22%</a:t>
                    </a:r>
                    <a:r>
                      <a:rPr lang="zh-TW" altLang="en-US" sz="1200" b="1" dirty="0"/>
                      <a:t>）</a:t>
                    </a:r>
                    <a:endParaRPr lang="zh-TW" alt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ＭＳ ゴシック" panose="020B0609070205080204" pitchFamily="49" charset="-128"/>
                    <a:ea typeface="ＭＳ ゴシック" panose="020B0609070205080204" pitchFamily="49" charset="-128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[アンケート.xlsx]Sheet1!$C$37:$C$39</c:f>
              <c:strCache>
                <c:ptCount val="3"/>
                <c:pt idx="0">
                  <c:v>急性期</c:v>
                </c:pt>
                <c:pt idx="1">
                  <c:v>回復期</c:v>
                </c:pt>
                <c:pt idx="2">
                  <c:v>老人保健施設</c:v>
                </c:pt>
              </c:strCache>
            </c:strRef>
          </c:cat>
          <c:val>
            <c:numRef>
              <c:f>[アンケート.xlsx]Sheet1!$D$37:$D$39</c:f>
              <c:numCache>
                <c:formatCode>General</c:formatCode>
                <c:ptCount val="3"/>
                <c:pt idx="0">
                  <c:v>2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[アンケート.xlsx]Sheet1!$J$51:$J$56</c:f>
              <c:strCache>
                <c:ptCount val="6"/>
                <c:pt idx="0">
                  <c:v>サービスに変化</c:v>
                </c:pt>
                <c:pt idx="1">
                  <c:v>生活機能に改善</c:v>
                </c:pt>
                <c:pt idx="2">
                  <c:v>退院/退所後1年</c:v>
                </c:pt>
                <c:pt idx="3">
                  <c:v>退院/退所後6ヶ月</c:v>
                </c:pt>
                <c:pt idx="4">
                  <c:v>退院/退所後3ヶ月</c:v>
                </c:pt>
                <c:pt idx="5">
                  <c:v>退院/退所後1ヶ月</c:v>
                </c:pt>
              </c:strCache>
            </c:strRef>
          </c:cat>
          <c:val>
            <c:numRef>
              <c:f>[アンケート.xlsx]Sheet1!$K$51:$K$56</c:f>
              <c:numCache>
                <c:formatCode>General</c:formatCode>
                <c:ptCount val="6"/>
                <c:pt idx="0">
                  <c:v>2</c:v>
                </c:pt>
                <c:pt idx="1">
                  <c:v>6</c:v>
                </c:pt>
                <c:pt idx="2">
                  <c:v>6</c:v>
                </c:pt>
                <c:pt idx="3">
                  <c:v>13</c:v>
                </c:pt>
                <c:pt idx="4">
                  <c:v>12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127363712"/>
        <c:axId val="127387904"/>
      </c:barChart>
      <c:catAx>
        <c:axId val="1273637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127387904"/>
        <c:crosses val="autoZero"/>
        <c:auto val="1"/>
        <c:lblAlgn val="ctr"/>
        <c:lblOffset val="100"/>
        <c:noMultiLvlLbl val="0"/>
      </c:catAx>
      <c:valAx>
        <c:axId val="12738790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127363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4"/>
            <c:invertIfNegative val="0"/>
            <c:bubble3D val="0"/>
            <c:spPr>
              <a:solidFill>
                <a:srgbClr val="FF66FF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66FF"/>
              </a:solidFill>
            </c:spPr>
          </c:dPt>
          <c:dLbls>
            <c:dLbl>
              <c:idx val="4"/>
              <c:spPr/>
              <c:txPr>
                <a:bodyPr/>
                <a:lstStyle/>
                <a:p>
                  <a:pPr>
                    <a:defRPr>
                      <a:solidFill>
                        <a:sysClr val="windowText" lastClr="000000"/>
                      </a:solidFill>
                    </a:defRPr>
                  </a:pPr>
                  <a:endParaRPr lang="ja-JP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>
                      <a:solidFill>
                        <a:sysClr val="windowText" lastClr="000000"/>
                      </a:solidFill>
                    </a:defRPr>
                  </a:pPr>
                  <a:endParaRPr lang="ja-JP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[アンケート.xlsx]Sheet1!$N$38:$N$48</c:f>
              <c:strCache>
                <c:ptCount val="11"/>
                <c:pt idx="0">
                  <c:v>⑪残された課題・今後の取り組み</c:v>
                </c:pt>
                <c:pt idx="1">
                  <c:v>⑩経過</c:v>
                </c:pt>
                <c:pt idx="2">
                  <c:v>⑨目標設定</c:v>
                </c:pt>
                <c:pt idx="3">
                  <c:v>⑧意向・希望</c:v>
                </c:pt>
                <c:pt idx="4">
                  <c:v>⑦ご利用時・ご自宅での様子</c:v>
                </c:pt>
                <c:pt idx="5">
                  <c:v>⑥日頃の生活ｽｹｼﾞｭｰﾙ</c:v>
                </c:pt>
                <c:pt idx="6">
                  <c:v>⑤社会的背景</c:v>
                </c:pt>
                <c:pt idx="7">
                  <c:v>④介護保険サービス利用状況</c:v>
                </c:pt>
                <c:pt idx="8">
                  <c:v>③リハビリテーション</c:v>
                </c:pt>
                <c:pt idx="9">
                  <c:v>②身体状況</c:v>
                </c:pt>
                <c:pt idx="10">
                  <c:v>①基本動作・日常生活動作</c:v>
                </c:pt>
              </c:strCache>
            </c:strRef>
          </c:cat>
          <c:val>
            <c:numRef>
              <c:f>[アンケート.xlsx]Sheet1!$O$38:$O$48</c:f>
              <c:numCache>
                <c:formatCode>General</c:formatCode>
                <c:ptCount val="11"/>
                <c:pt idx="0">
                  <c:v>14</c:v>
                </c:pt>
                <c:pt idx="1">
                  <c:v>12</c:v>
                </c:pt>
                <c:pt idx="2">
                  <c:v>8</c:v>
                </c:pt>
                <c:pt idx="3">
                  <c:v>10</c:v>
                </c:pt>
                <c:pt idx="4">
                  <c:v>22</c:v>
                </c:pt>
                <c:pt idx="5">
                  <c:v>20</c:v>
                </c:pt>
                <c:pt idx="6">
                  <c:v>10</c:v>
                </c:pt>
                <c:pt idx="7">
                  <c:v>11</c:v>
                </c:pt>
                <c:pt idx="8">
                  <c:v>14</c:v>
                </c:pt>
                <c:pt idx="9">
                  <c:v>10</c:v>
                </c:pt>
                <c:pt idx="10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27860736"/>
        <c:axId val="127862272"/>
      </c:barChart>
      <c:catAx>
        <c:axId val="1278607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127862272"/>
        <c:crosses val="autoZero"/>
        <c:auto val="1"/>
        <c:lblAlgn val="l"/>
        <c:lblOffset val="100"/>
        <c:noMultiLvlLbl val="0"/>
      </c:catAx>
      <c:valAx>
        <c:axId val="12786227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1278607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DE379-94C3-4265-B5D2-DF60BD8240BB}" type="datetimeFigureOut">
              <a:rPr kumimoji="1" lang="ja-JP" altLang="en-US" smtClean="0"/>
              <a:t>2014/11/10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532D8-C368-45E7-AB1A-F710E9022F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3050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arth Glass against white,loop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2286000"/>
            <a:ext cx="6858000" cy="457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86800" cy="1470025"/>
          </a:xfrm>
        </p:spPr>
        <p:txBody>
          <a:bodyPr/>
          <a:lstStyle>
            <a:lvl1pPr algn="ctr">
              <a:defRPr sz="4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3429000"/>
            <a:ext cx="4876800" cy="22098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</a:lstStyle>
          <a:p>
            <a:fld id="{F648C186-A52E-4EF0-BCE2-F037F35B13E2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</a:lstStyle>
          <a:p>
            <a:fld id="{C22150D1-F9F4-4BA1-9404-779A35382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6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9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arth Glass against white,loop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 cstate="print"/>
          <a:srcRect t="4839" b="8065"/>
          <a:stretch/>
        </p:blipFill>
        <p:spPr>
          <a:xfrm>
            <a:off x="0" y="5486400"/>
            <a:ext cx="23622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94"/>
          <a:stretch/>
        </p:blipFill>
        <p:spPr>
          <a:xfrm>
            <a:off x="0" y="5163671"/>
            <a:ext cx="9144000" cy="169432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97716"/>
            <a:ext cx="2057400" cy="6150684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7716"/>
            <a:ext cx="5486400" cy="6150684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7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 latinLnBrk="0">
              <a:defRPr kumimoji="1" lang="ja-JP" sz="225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39173" y="2465294"/>
            <a:ext cx="4042421" cy="4392706"/>
          </a:xfrm>
        </p:spPr>
        <p:txBody>
          <a:bodyPr>
            <a:normAutofit/>
          </a:bodyPr>
          <a:lstStyle>
            <a:lvl1pPr latinLnBrk="0">
              <a:defRPr kumimoji="1" lang="ja-JP" sz="1650"/>
            </a:lvl1pPr>
            <a:lvl2pPr latinLnBrk="0">
              <a:defRPr kumimoji="1" lang="ja-JP" sz="1500"/>
            </a:lvl2pPr>
            <a:lvl3pPr latinLnBrk="0">
              <a:defRPr kumimoji="1" lang="ja-JP" sz="1350"/>
            </a:lvl3pPr>
            <a:lvl4pPr latinLnBrk="0">
              <a:defRPr kumimoji="1" lang="ja-JP" sz="1200"/>
            </a:lvl4pPr>
            <a:lvl5pPr latinLnBrk="0">
              <a:defRPr kumimoji="1" lang="ja-JP" sz="1200"/>
            </a:lvl5pPr>
            <a:lvl6pPr latinLnBrk="0">
              <a:defRPr kumimoji="1" lang="ja-JP" sz="1200"/>
            </a:lvl6pPr>
            <a:lvl7pPr latinLnBrk="0">
              <a:defRPr kumimoji="1" lang="ja-JP" sz="1200"/>
            </a:lvl7pPr>
            <a:lvl8pPr latinLnBrk="0">
              <a:defRPr kumimoji="1" lang="ja-JP" sz="1200"/>
            </a:lvl8pPr>
            <a:lvl9pPr latinLnBrk="0">
              <a:defRPr kumimoji="1" lang="ja-JP"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968863" y="2465295"/>
            <a:ext cx="2876156" cy="3711669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kumimoji="1" lang="ja-JP" sz="1650"/>
            </a:lvl1pPr>
            <a:lvl2pPr marL="342900" indent="0" latinLnBrk="0">
              <a:buNone/>
              <a:defRPr kumimoji="1" lang="ja-JP" sz="1050"/>
            </a:lvl2pPr>
            <a:lvl3pPr marL="685800" indent="0" latinLnBrk="0">
              <a:buNone/>
              <a:defRPr kumimoji="1" lang="ja-JP" sz="900"/>
            </a:lvl3pPr>
            <a:lvl4pPr marL="1028700" indent="0" latinLnBrk="0">
              <a:buNone/>
              <a:defRPr kumimoji="1" lang="ja-JP" sz="750"/>
            </a:lvl4pPr>
            <a:lvl5pPr marL="1371600" indent="0" latinLnBrk="0">
              <a:buNone/>
              <a:defRPr kumimoji="1" lang="ja-JP" sz="750"/>
            </a:lvl5pPr>
            <a:lvl6pPr marL="1714500" indent="0" latinLnBrk="0">
              <a:buNone/>
              <a:defRPr kumimoji="1" lang="ja-JP" sz="750"/>
            </a:lvl6pPr>
            <a:lvl7pPr marL="2057400" indent="0" latinLnBrk="0">
              <a:buNone/>
              <a:defRPr kumimoji="1" lang="ja-JP" sz="750"/>
            </a:lvl7pPr>
            <a:lvl8pPr marL="2400300" indent="0" latinLnBrk="0">
              <a:buNone/>
              <a:defRPr kumimoji="1" lang="ja-JP" sz="750"/>
            </a:lvl8pPr>
            <a:lvl9pPr marL="2743200" indent="0" latinLnBrk="0">
              <a:buNone/>
              <a:defRPr kumimoji="1" lang="ja-JP"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t>2014/11/10</a:t>
            </a:fld>
            <a:endParaRPr kumimoji="1" 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242156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099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9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264" y="1722437"/>
            <a:ext cx="374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6360" y="1722437"/>
            <a:ext cx="374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9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2" y="1722792"/>
            <a:ext cx="37353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2" y="2362554"/>
            <a:ext cx="3735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1" y="1722792"/>
            <a:ext cx="3733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1" y="2362554"/>
            <a:ext cx="3733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7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6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arth Glass against white,loop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 cstate="print"/>
          <a:srcRect t="4839" b="8065"/>
          <a:stretch/>
        </p:blipFill>
        <p:spPr>
          <a:xfrm>
            <a:off x="0" y="5486400"/>
            <a:ext cx="23622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94"/>
          <a:stretch/>
        </p:blipFill>
        <p:spPr>
          <a:xfrm>
            <a:off x="0" y="5163671"/>
            <a:ext cx="9144000" cy="1694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52400"/>
            <a:ext cx="4495800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314450"/>
            <a:ext cx="3008313" cy="4933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9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ideo" Target="../media/media1.wm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media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arth Glass against white,loop.wmv">
            <a:hlinkClick r:id="" action="ppaction://media"/>
          </p:cNvPr>
          <p:cNvPicPr>
            <a:picLocks noChangeAspect="1"/>
          </p:cNvPicPr>
          <p:nvPr userDrawn="1">
            <a:videoFile r:link="rId15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 rotWithShape="1">
          <a:blip r:embed="rId16" cstate="print"/>
          <a:srcRect t="4839" b="8065"/>
          <a:stretch/>
        </p:blipFill>
        <p:spPr>
          <a:xfrm>
            <a:off x="0" y="5486400"/>
            <a:ext cx="23622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54684"/>
            <a:ext cx="8686800" cy="1056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7620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</a:lstStyle>
          <a:p>
            <a:fld id="{F648C186-A52E-4EF0-BCE2-F037F35B13E2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</a:lstStyle>
          <a:p>
            <a:fld id="{C22150D1-F9F4-4BA1-9404-779A35382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6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1" sz="40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Meiryo UI" pitchFamily="34" charset="-128"/>
          <a:ea typeface="Meiryo UI" pitchFamily="34" charset="-128"/>
          <a:cs typeface="Meiryo UI" pitchFamily="34" charset="-12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Meiryo UI" pitchFamily="34" charset="-128"/>
          <a:ea typeface="Meiryo UI" pitchFamily="34" charset="-128"/>
          <a:cs typeface="Meiryo UI" pitchFamily="34" charset="-12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400" kern="1200">
          <a:solidFill>
            <a:schemeClr val="tx1"/>
          </a:solidFill>
          <a:latin typeface="Meiryo UI" pitchFamily="34" charset="-128"/>
          <a:ea typeface="Meiryo UI" pitchFamily="34" charset="-128"/>
          <a:cs typeface="Meiryo UI" pitchFamily="34" charset="-12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Meiryo UI" pitchFamily="34" charset="-128"/>
          <a:ea typeface="Meiryo UI" pitchFamily="34" charset="-128"/>
          <a:cs typeface="Meiryo UI" pitchFamily="34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1800" kern="1200">
          <a:solidFill>
            <a:schemeClr val="tx1"/>
          </a:solidFill>
          <a:latin typeface="Meiryo UI" pitchFamily="34" charset="-128"/>
          <a:ea typeface="Meiryo UI" pitchFamily="34" charset="-128"/>
          <a:cs typeface="Meiryo UI" pitchFamily="34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1800" kern="1200">
          <a:solidFill>
            <a:schemeClr val="tx1"/>
          </a:solidFill>
          <a:latin typeface="Meiryo UI" pitchFamily="34" charset="-128"/>
          <a:ea typeface="Meiryo UI" pitchFamily="34" charset="-128"/>
          <a:cs typeface="Meiryo UI" pitchFamily="34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-5288" y="3781664"/>
            <a:ext cx="9145344" cy="3077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-5288" y="2652610"/>
            <a:ext cx="4572000" cy="4221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355976" y="5229200"/>
            <a:ext cx="4599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長崎県 介護老人保健施設 恵仁荘</a:t>
            </a:r>
            <a:endParaRPr kumimoji="1" lang="en-US" altLang="ja-JP" sz="2200" b="1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r"/>
            <a:endParaRPr kumimoji="1" lang="en-US" altLang="ja-JP" sz="600" b="1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　通所リハビリテーション</a:t>
            </a:r>
            <a:endParaRPr kumimoji="1" lang="en-US" altLang="ja-JP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6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　　</a:t>
            </a:r>
            <a:endParaRPr kumimoji="1" lang="en-US" altLang="ja-JP" sz="600" b="1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kumimoji="1" lang="ja-JP" altLang="en-US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　○秀嶋敏和（ＰＴ）吉井秀人（ＰＴ）</a:t>
            </a:r>
            <a:endParaRPr kumimoji="1" lang="en-US" altLang="ja-JP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山口竜介（ＰＴ）高橋慎也（ＯＴ）　</a:t>
            </a:r>
            <a:endParaRPr kumimoji="1" lang="ja-JP" altLang="en-US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544" y="260648"/>
            <a:ext cx="8199681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“想い”を受け継ぎ</a:t>
            </a:r>
            <a:r>
              <a:rPr kumimoji="1" lang="en-US" altLang="ja-JP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</a:t>
            </a:r>
            <a:r>
              <a:rPr kumimoji="1" lang="ja-JP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“想い”を</a:t>
            </a:r>
            <a:r>
              <a:rPr kumimoji="1" lang="ja-JP" alt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繫ぐ</a:t>
            </a:r>
            <a:endParaRPr kumimoji="1" lang="en-US" altLang="ja-JP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～生活期からの発信！「連携シート」の活用を試みて～</a:t>
            </a:r>
            <a:endParaRPr kumimoji="1" lang="ja-JP" altLang="en-US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7827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0" y="1980719"/>
            <a:ext cx="9144000" cy="4869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200834"/>
            <a:ext cx="5160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結果</a:t>
            </a:r>
            <a:r>
              <a:rPr kumimoji="1" lang="ja-JP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（連携シートについて）</a:t>
            </a:r>
            <a:endParaRPr kumimoji="1" lang="ja-JP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79512" y="2276872"/>
            <a:ext cx="871296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7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「良かった」</a:t>
            </a:r>
            <a:r>
              <a:rPr lang="en-US" altLang="ja-JP" sz="17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:24</a:t>
            </a:r>
            <a:r>
              <a:rPr lang="ja-JP" altLang="en-US" sz="17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名（</a:t>
            </a:r>
            <a:r>
              <a:rPr lang="en-US" altLang="ja-JP" sz="17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100</a:t>
            </a:r>
            <a:r>
              <a:rPr lang="ja-JP" altLang="en-US" sz="17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％）</a:t>
            </a:r>
            <a:r>
              <a:rPr lang="en-US" altLang="ja-JP" sz="17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/</a:t>
            </a:r>
            <a:r>
              <a:rPr lang="ja-JP" altLang="en-US" sz="17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「良くなかった」</a:t>
            </a:r>
            <a:r>
              <a:rPr lang="en-US" altLang="ja-JP" sz="17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:0</a:t>
            </a:r>
            <a:r>
              <a:rPr lang="ja-JP" altLang="en-US" sz="17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名 </a:t>
            </a:r>
            <a:r>
              <a:rPr lang="en-US" altLang="ja-JP" sz="17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/</a:t>
            </a:r>
            <a:r>
              <a:rPr lang="ja-JP" altLang="en-US" sz="17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「どちらともいえない」：</a:t>
            </a:r>
            <a:r>
              <a:rPr lang="en-US" altLang="ja-JP" sz="17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0</a:t>
            </a:r>
            <a:r>
              <a:rPr lang="ja-JP" altLang="en-US" sz="17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名</a:t>
            </a:r>
            <a:endParaRPr lang="en-US" altLang="ja-JP" sz="1700" b="1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aphicFrame>
        <p:nvGraphicFramePr>
          <p:cNvPr id="13" name="グラフ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9771768"/>
              </p:ext>
            </p:extLst>
          </p:nvPr>
        </p:nvGraphicFramePr>
        <p:xfrm>
          <a:off x="4788023" y="3140968"/>
          <a:ext cx="415530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グラフ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2260892"/>
              </p:ext>
            </p:extLst>
          </p:nvPr>
        </p:nvGraphicFramePr>
        <p:xfrm>
          <a:off x="116472" y="3140968"/>
          <a:ext cx="4392488" cy="3708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正方形/長方形 1"/>
          <p:cNvSpPr/>
          <p:nvPr/>
        </p:nvSpPr>
        <p:spPr>
          <a:xfrm>
            <a:off x="191259" y="4744399"/>
            <a:ext cx="4092709" cy="6129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4782187" y="3871512"/>
            <a:ext cx="3966277" cy="9579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51520" y="1772816"/>
            <a:ext cx="6283965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「生活期連携シート」をどのように思われたか？</a:t>
            </a:r>
            <a:endParaRPr lang="ja-JP" altLang="en-US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51520" y="1772980"/>
            <a:ext cx="569387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Q.3</a:t>
            </a:r>
            <a:endParaRPr lang="ja-JP" altLang="en-US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4829631" y="2812866"/>
            <a:ext cx="3909470" cy="400110"/>
            <a:chOff x="4829631" y="2809636"/>
            <a:chExt cx="3909470" cy="400110"/>
          </a:xfrm>
        </p:grpSpPr>
        <p:sp>
          <p:nvSpPr>
            <p:cNvPr id="8" name="正方形/長方形 7"/>
            <p:cNvSpPr/>
            <p:nvPr/>
          </p:nvSpPr>
          <p:spPr>
            <a:xfrm>
              <a:off x="4835468" y="2809636"/>
              <a:ext cx="3903633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altLang="ja-JP" sz="20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Q5.</a:t>
              </a:r>
              <a:r>
                <a:rPr lang="ja-JP" altLang="en-US" sz="20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　情報提供の適切な時期は？</a:t>
              </a:r>
              <a:endPara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4829631" y="2809636"/>
              <a:ext cx="569387" cy="4001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0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Q.5</a:t>
              </a:r>
              <a:endPara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251520" y="2808893"/>
            <a:ext cx="4248473" cy="400274"/>
            <a:chOff x="251520" y="2808893"/>
            <a:chExt cx="4248473" cy="400274"/>
          </a:xfrm>
        </p:grpSpPr>
        <p:sp>
          <p:nvSpPr>
            <p:cNvPr id="28" name="正方形/長方形 27"/>
            <p:cNvSpPr/>
            <p:nvPr/>
          </p:nvSpPr>
          <p:spPr>
            <a:xfrm>
              <a:off x="251521" y="2808893"/>
              <a:ext cx="4248472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ja-JP" altLang="en-US" sz="20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　</a:t>
              </a:r>
              <a:r>
                <a:rPr lang="ja-JP" altLang="en-US" sz="20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  どの項目の情報が良かったか？</a:t>
              </a:r>
              <a:endPara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251520" y="2809057"/>
              <a:ext cx="569387" cy="4001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0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Q.4</a:t>
              </a:r>
              <a:endPara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544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0" y="1988840"/>
            <a:ext cx="9144000" cy="4869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200834"/>
            <a:ext cx="44422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結果</a:t>
            </a:r>
            <a:r>
              <a:rPr kumimoji="1" lang="ja-JP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（感想・意見など）</a:t>
            </a:r>
            <a:endParaRPr kumimoji="1" lang="ja-JP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539552" y="2455783"/>
            <a:ext cx="8231832" cy="1477273"/>
            <a:chOff x="539552" y="2455783"/>
            <a:chExt cx="8231832" cy="1477273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541758" y="2987660"/>
              <a:ext cx="8229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>
                  <a:solidFill>
                    <a:schemeClr val="accent6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■</a:t>
              </a:r>
              <a:r>
                <a:rPr kumimoji="1" lang="ja-JP" altLang="en-US" b="1" dirty="0" smtClean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 写真付きの情報提供書は初めてで、インパクトがあり理解しやすかった！</a:t>
              </a:r>
              <a:endParaRPr kumimoji="1"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539552" y="2455783"/>
              <a:ext cx="65774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accent6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■</a:t>
              </a:r>
              <a:r>
                <a:rPr kumimoji="1" lang="ja-JP" altLang="en-US" b="1" dirty="0" smtClean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 回復期リハで達成できなかったことが明確に分かった！</a:t>
              </a:r>
              <a:endParaRPr kumimoji="1"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39552" y="3563724"/>
              <a:ext cx="81369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>
                  <a:solidFill>
                    <a:schemeClr val="accent6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■</a:t>
              </a:r>
              <a:r>
                <a:rPr kumimoji="1" lang="ja-JP" altLang="en-US" b="1" dirty="0" smtClean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 記載する量が多く、自分が使用するとなると大変な作業になると感じた！</a:t>
              </a:r>
              <a:endParaRPr kumimoji="1"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536213" y="4865625"/>
            <a:ext cx="7972054" cy="1451176"/>
            <a:chOff x="536213" y="4865625"/>
            <a:chExt cx="7972054" cy="1451176"/>
          </a:xfrm>
        </p:grpSpPr>
        <p:sp>
          <p:nvSpPr>
            <p:cNvPr id="2" name="テキスト ボックス 1"/>
            <p:cNvSpPr txBox="1"/>
            <p:nvPr/>
          </p:nvSpPr>
          <p:spPr>
            <a:xfrm>
              <a:off x="536213" y="5406271"/>
              <a:ext cx="797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 smtClean="0">
                  <a:solidFill>
                    <a:schemeClr val="accent6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■</a:t>
              </a:r>
              <a:r>
                <a:rPr kumimoji="1" lang="ja-JP" altLang="en-US" b="1" dirty="0" smtClean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 回復期のアプローチが、退院後の生活で上手く活用されているのか？　</a:t>
              </a:r>
              <a:endParaRPr kumimoji="1"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39552" y="4865625"/>
              <a:ext cx="75071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 smtClean="0">
                  <a:solidFill>
                    <a:schemeClr val="accent6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■</a:t>
              </a:r>
              <a:r>
                <a:rPr kumimoji="1" lang="ja-JP" altLang="en-US" b="1" dirty="0" smtClean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 入院中に行った住宅改修や福祉用具が適切だったかを知りたい！</a:t>
              </a:r>
              <a:endParaRPr kumimoji="1"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536213" y="5947469"/>
              <a:ext cx="77396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 smtClean="0">
                  <a:solidFill>
                    <a:schemeClr val="accent6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■</a:t>
              </a:r>
              <a:r>
                <a:rPr kumimoji="1" lang="ja-JP" altLang="en-US" b="1" dirty="0" smtClean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 勉強会などを通して、それぞれの立場から求める事など意見交換を！</a:t>
              </a:r>
              <a:endParaRPr kumimoji="1"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251520" y="1876598"/>
            <a:ext cx="6608961" cy="400274"/>
            <a:chOff x="251520" y="1772816"/>
            <a:chExt cx="6608961" cy="400274"/>
          </a:xfrm>
        </p:grpSpPr>
        <p:sp>
          <p:nvSpPr>
            <p:cNvPr id="6" name="正方形/長方形 5"/>
            <p:cNvSpPr/>
            <p:nvPr/>
          </p:nvSpPr>
          <p:spPr>
            <a:xfrm>
              <a:off x="263803" y="1772816"/>
              <a:ext cx="6596678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altLang="ja-JP" sz="20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Q6. </a:t>
              </a:r>
              <a:r>
                <a:rPr lang="ja-JP" altLang="en-US" sz="20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「生活期連携シート」に関しての感想（自由記載）</a:t>
              </a:r>
              <a:endPara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251520" y="1772980"/>
              <a:ext cx="569387" cy="4001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0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Q.6</a:t>
              </a:r>
              <a:endPara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251520" y="4293096"/>
            <a:ext cx="6340197" cy="400110"/>
            <a:chOff x="251520" y="4365104"/>
            <a:chExt cx="6340197" cy="400110"/>
          </a:xfrm>
        </p:grpSpPr>
        <p:sp>
          <p:nvSpPr>
            <p:cNvPr id="7" name="正方形/長方形 6"/>
            <p:cNvSpPr/>
            <p:nvPr/>
          </p:nvSpPr>
          <p:spPr>
            <a:xfrm>
              <a:off x="251520" y="4365104"/>
              <a:ext cx="6340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altLang="ja-JP" sz="20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Q7. </a:t>
              </a:r>
              <a:r>
                <a:rPr lang="ja-JP" altLang="en-US" sz="20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「生活期」に対してご意見・ご要望（自由記載）</a:t>
              </a:r>
              <a:endPara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251520" y="4365104"/>
              <a:ext cx="569387" cy="4001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0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Q.7</a:t>
              </a:r>
              <a:endPara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24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18" y="2088232"/>
            <a:ext cx="9144000" cy="4869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200834"/>
            <a:ext cx="15520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考　察</a:t>
            </a:r>
            <a:endParaRPr kumimoji="1" lang="ja-JP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774862" y="2348880"/>
            <a:ext cx="7632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➢　生活期からの情報提供が十分に実施できていない事が考えられた</a:t>
            </a:r>
            <a:r>
              <a:rPr lang="ja-JP" altLang="ja-JP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。</a:t>
            </a:r>
            <a:endParaRPr lang="ja-JP" altLang="ja-JP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97096" y="1844824"/>
            <a:ext cx="8839400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ja-JP" sz="2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地域</a:t>
            </a:r>
            <a:r>
              <a:rPr lang="ja-JP" altLang="ja-JP" sz="2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の情報共有及び連携強化を目的に「生活期連携シート」を作成</a:t>
            </a:r>
            <a:r>
              <a:rPr lang="ja-JP" altLang="ja-JP" sz="2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した</a:t>
            </a:r>
            <a:endParaRPr lang="ja-JP" altLang="en-US" sz="21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508103" y="3878632"/>
            <a:ext cx="2899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u="dbl" dirty="0" smtClean="0">
                <a:solidFill>
                  <a:schemeClr val="tx2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“生活感”</a:t>
            </a:r>
            <a:r>
              <a:rPr lang="ja-JP" altLang="ja-JP" b="1" u="dbl" dirty="0" smtClean="0">
                <a:solidFill>
                  <a:schemeClr val="tx2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の</a:t>
            </a:r>
            <a:r>
              <a:rPr lang="ja-JP" altLang="ja-JP" b="1" u="dbl" dirty="0">
                <a:solidFill>
                  <a:schemeClr val="tx2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見える</a:t>
            </a:r>
            <a:r>
              <a:rPr lang="ja-JP" altLang="ja-JP" b="1" u="dbl" dirty="0" smtClean="0">
                <a:solidFill>
                  <a:schemeClr val="tx2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報告</a:t>
            </a:r>
            <a:endParaRPr lang="ja-JP" altLang="ja-JP" b="1" u="dbl" dirty="0">
              <a:solidFill>
                <a:schemeClr val="tx2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74863" y="2852936"/>
            <a:ext cx="7973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➢　「生活期連携シート」の情報内容としては、</a:t>
            </a:r>
            <a:endParaRPr lang="en-US" altLang="ja-JP" b="1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ja-JP" altLang="en-US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ja-JP" altLang="ja-JP" b="1" u="sng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日頃</a:t>
            </a:r>
            <a:r>
              <a:rPr lang="ja-JP" altLang="ja-JP" b="1" u="sng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の</a:t>
            </a:r>
            <a:r>
              <a:rPr lang="ja-JP" altLang="ja-JP" b="1" u="sng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生活</a:t>
            </a:r>
            <a:r>
              <a:rPr lang="ja-JP" altLang="en-US" b="1" u="sng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ｽｹｼﾞｭｰﾙ</a:t>
            </a:r>
            <a:r>
              <a:rPr lang="ja-JP" altLang="ja-JP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、</a:t>
            </a:r>
            <a:r>
              <a:rPr lang="ja-JP" altLang="ja-JP" b="1" u="sng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利用</a:t>
            </a:r>
            <a:r>
              <a:rPr lang="ja-JP" altLang="ja-JP" b="1" u="sng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時</a:t>
            </a:r>
            <a:r>
              <a:rPr lang="ja-JP" altLang="ja-JP" b="1" u="sng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・自宅</a:t>
            </a:r>
            <a:r>
              <a:rPr lang="ja-JP" altLang="ja-JP" b="1" u="sng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での</a:t>
            </a:r>
            <a:r>
              <a:rPr lang="ja-JP" altLang="ja-JP" b="1" u="sng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様子</a:t>
            </a:r>
            <a:r>
              <a:rPr lang="ja-JP" altLang="ja-JP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の項目</a:t>
            </a:r>
            <a:r>
              <a:rPr lang="ja-JP" altLang="en-US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が良かった</a:t>
            </a:r>
            <a:r>
              <a:rPr lang="ja-JP" altLang="ja-JP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と回答</a:t>
            </a:r>
            <a:r>
              <a:rPr lang="ja-JP" altLang="en-US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。</a:t>
            </a:r>
            <a:endParaRPr lang="ja-JP" altLang="ja-JP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817734" y="4509120"/>
            <a:ext cx="7786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➢　情報提供の時期としては、退院</a:t>
            </a:r>
            <a:r>
              <a:rPr lang="en-US" altLang="ja-JP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/</a:t>
            </a:r>
            <a:r>
              <a:rPr lang="ja-JP" altLang="en-US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退所後</a:t>
            </a:r>
            <a:r>
              <a:rPr lang="en-US" altLang="ja-JP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～</a:t>
            </a:r>
            <a:r>
              <a:rPr lang="en-US" altLang="ja-JP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r>
              <a:rPr lang="ja-JP" altLang="en-US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ヵ月の期間が多く</a:t>
            </a:r>
            <a:endParaRPr lang="en-US" altLang="ja-JP" b="1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ja-JP" altLang="en-US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　短期集中リハが可能な時期に、結果を出すことが重要である。</a:t>
            </a:r>
            <a:endParaRPr lang="ja-JP" altLang="ja-JP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9" name="テキスト ボックス 5"/>
          <p:cNvSpPr txBox="1"/>
          <p:nvPr/>
        </p:nvSpPr>
        <p:spPr>
          <a:xfrm>
            <a:off x="539552" y="5471054"/>
            <a:ext cx="8084183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今回の連携を通して</a:t>
            </a:r>
            <a:r>
              <a:rPr lang="ja-JP" altLang="en-US" b="1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、</a:t>
            </a:r>
            <a:r>
              <a:rPr lang="ja-JP" altLang="ja-JP" b="1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生活期</a:t>
            </a:r>
            <a:r>
              <a:rPr lang="ja-JP" altLang="ja-JP" b="1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をイメージしてもらい、地域包括ケアの重要な役割を担っていく立場として、また地域の社会資源として理解して頂けるよう</a:t>
            </a:r>
            <a:r>
              <a:rPr lang="ja-JP" altLang="ja-JP" b="1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に生活期</a:t>
            </a:r>
            <a:r>
              <a:rPr lang="ja-JP" altLang="ja-JP" b="1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からのメッセージをしっかりと伝え、他の機関と繋がる仕組みを作っていくことが重要であると考える</a:t>
            </a:r>
            <a:r>
              <a:rPr lang="ja-JP" altLang="ja-JP" b="1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。</a:t>
            </a:r>
            <a:endParaRPr lang="en-US" altLang="ja-JP" b="1" dirty="0" smtClean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3105464" y="3501008"/>
            <a:ext cx="648072" cy="40234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1412440" y="3848480"/>
            <a:ext cx="1944215" cy="457200"/>
          </a:xfrm>
          <a:prstGeom prst="ellipse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生活の匂い</a:t>
            </a:r>
            <a:endParaRPr kumimoji="1" lang="ja-JP" altLang="en-US" b="1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3509055" y="3848480"/>
            <a:ext cx="1944215" cy="457200"/>
          </a:xfrm>
          <a:prstGeom prst="ellipse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暮らしぶり</a:t>
            </a:r>
            <a:endParaRPr kumimoji="1" lang="ja-JP" altLang="en-US" b="1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356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 animBg="1"/>
      <p:bldP spid="10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正方形/長方形 41"/>
          <p:cNvSpPr/>
          <p:nvPr/>
        </p:nvSpPr>
        <p:spPr>
          <a:xfrm>
            <a:off x="0" y="1988840"/>
            <a:ext cx="9144000" cy="4869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AutoShape 43"/>
          <p:cNvSpPr>
            <a:spLocks noChangeArrowheads="1"/>
          </p:cNvSpPr>
          <p:nvPr/>
        </p:nvSpPr>
        <p:spPr bwMode="auto">
          <a:xfrm>
            <a:off x="169628" y="1911483"/>
            <a:ext cx="8805034" cy="4248472"/>
          </a:xfrm>
          <a:prstGeom prst="roundRect">
            <a:avLst>
              <a:gd name="adj" fmla="val 7247"/>
            </a:avLst>
          </a:prstGeom>
          <a:solidFill>
            <a:srgbClr val="FFFFCC"/>
          </a:solidFill>
          <a:ln w="38100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ja-JP" altLang="en-US" sz="135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 flipH="1">
            <a:off x="3707903" y="57398"/>
            <a:ext cx="5040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『</a:t>
            </a:r>
            <a:r>
              <a:rPr kumimoji="1" lang="ja-JP" altLang="en-US" sz="4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たて</a:t>
            </a:r>
            <a:r>
              <a:rPr kumimoji="1" lang="en-US" altLang="ja-JP" sz="4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』</a:t>
            </a:r>
            <a:r>
              <a:rPr kumimoji="1" lang="en-US" altLang="ja-JP" sz="54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×</a:t>
            </a:r>
            <a:r>
              <a:rPr kumimoji="1" lang="en-US" altLang="ja-JP" sz="4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『</a:t>
            </a:r>
            <a:r>
              <a:rPr kumimoji="1" lang="ja-JP" altLang="en-US" sz="4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よこ</a:t>
            </a:r>
            <a:r>
              <a:rPr kumimoji="1" lang="en-US" altLang="ja-JP" sz="4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』</a:t>
            </a:r>
            <a:endParaRPr kumimoji="1" lang="en-US" altLang="ja-JP" sz="40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406831" y="4114325"/>
            <a:ext cx="8187903" cy="1371834"/>
            <a:chOff x="406831" y="4114325"/>
            <a:chExt cx="8187903" cy="1371834"/>
          </a:xfrm>
        </p:grpSpPr>
        <p:cxnSp>
          <p:nvCxnSpPr>
            <p:cNvPr id="30" name="直線コネクタ 29"/>
            <p:cNvCxnSpPr/>
            <p:nvPr/>
          </p:nvCxnSpPr>
          <p:spPr>
            <a:xfrm flipV="1">
              <a:off x="406831" y="4812323"/>
              <a:ext cx="8172068" cy="29474"/>
            </a:xfrm>
            <a:prstGeom prst="line">
              <a:avLst/>
            </a:prstGeom>
            <a:ln w="174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utoShape 2"/>
            <p:cNvSpPr>
              <a:spLocks noChangeArrowheads="1"/>
            </p:cNvSpPr>
            <p:nvPr/>
          </p:nvSpPr>
          <p:spPr bwMode="auto">
            <a:xfrm>
              <a:off x="1671661" y="4130931"/>
              <a:ext cx="337470" cy="1347674"/>
            </a:xfrm>
            <a:prstGeom prst="roundRect">
              <a:avLst>
                <a:gd name="adj" fmla="val 16667"/>
              </a:avLst>
            </a:prstGeom>
            <a:solidFill>
              <a:srgbClr val="00C49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eaVert" wrap="none" anchor="ctr"/>
            <a:lstStyle/>
            <a:p>
              <a:pPr algn="ctr"/>
              <a:r>
                <a:rPr lang="ja-JP" altLang="en-US" sz="15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福祉用具業者</a:t>
              </a:r>
            </a:p>
          </p:txBody>
        </p:sp>
        <p:sp>
          <p:nvSpPr>
            <p:cNvPr id="14" name="AutoShape 2"/>
            <p:cNvSpPr>
              <a:spLocks noChangeArrowheads="1"/>
            </p:cNvSpPr>
            <p:nvPr/>
          </p:nvSpPr>
          <p:spPr bwMode="auto">
            <a:xfrm>
              <a:off x="7212439" y="4114325"/>
              <a:ext cx="337470" cy="1347674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eaVert" wrap="none" anchor="ctr"/>
            <a:lstStyle/>
            <a:p>
              <a:pPr algn="ctr"/>
              <a:r>
                <a:rPr lang="ja-JP" altLang="en-US" sz="15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ご家族・親族</a:t>
              </a:r>
            </a:p>
          </p:txBody>
        </p:sp>
        <p:sp>
          <p:nvSpPr>
            <p:cNvPr id="15" name="AutoShape 2"/>
            <p:cNvSpPr>
              <a:spLocks noChangeArrowheads="1"/>
            </p:cNvSpPr>
            <p:nvPr/>
          </p:nvSpPr>
          <p:spPr bwMode="auto">
            <a:xfrm>
              <a:off x="4232491" y="4138485"/>
              <a:ext cx="339510" cy="1347674"/>
            </a:xfrm>
            <a:prstGeom prst="roundRect">
              <a:avLst>
                <a:gd name="adj" fmla="val 16667"/>
              </a:avLst>
            </a:prstGeom>
            <a:solidFill>
              <a:srgbClr val="00C49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eaVert" wrap="none" anchor="ctr"/>
            <a:lstStyle/>
            <a:p>
              <a:pPr algn="ctr"/>
              <a:r>
                <a:rPr lang="ja-JP" altLang="en-US" sz="15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通所リハ</a:t>
              </a:r>
            </a:p>
          </p:txBody>
        </p:sp>
        <p:sp>
          <p:nvSpPr>
            <p:cNvPr id="16" name="AutoShape 2"/>
            <p:cNvSpPr>
              <a:spLocks noChangeArrowheads="1"/>
            </p:cNvSpPr>
            <p:nvPr/>
          </p:nvSpPr>
          <p:spPr bwMode="auto">
            <a:xfrm>
              <a:off x="2710390" y="4130931"/>
              <a:ext cx="315294" cy="1347674"/>
            </a:xfrm>
            <a:prstGeom prst="roundRect">
              <a:avLst>
                <a:gd name="adj" fmla="val 16667"/>
              </a:avLst>
            </a:prstGeom>
            <a:solidFill>
              <a:srgbClr val="00C49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eaVert" wrap="none" anchor="ctr"/>
            <a:lstStyle/>
            <a:p>
              <a:pPr algn="ctr"/>
              <a:r>
                <a:rPr lang="ja-JP" altLang="en-US" sz="15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訪問看護</a:t>
              </a:r>
            </a:p>
          </p:txBody>
        </p:sp>
        <p:sp>
          <p:nvSpPr>
            <p:cNvPr id="17" name="AutoShape 2"/>
            <p:cNvSpPr>
              <a:spLocks noChangeArrowheads="1"/>
            </p:cNvSpPr>
            <p:nvPr/>
          </p:nvSpPr>
          <p:spPr bwMode="auto">
            <a:xfrm>
              <a:off x="5205030" y="4114325"/>
              <a:ext cx="337470" cy="1347674"/>
            </a:xfrm>
            <a:prstGeom prst="roundRect">
              <a:avLst>
                <a:gd name="adj" fmla="val 16667"/>
              </a:avLst>
            </a:prstGeom>
            <a:solidFill>
              <a:srgbClr val="00C49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eaVert" wrap="none" anchor="ctr"/>
            <a:lstStyle/>
            <a:p>
              <a:pPr algn="ctr"/>
              <a:r>
                <a:rPr lang="ja-JP" altLang="en-US" sz="15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かかりつけ医</a:t>
              </a:r>
            </a:p>
          </p:txBody>
        </p:sp>
        <p:sp>
          <p:nvSpPr>
            <p:cNvPr id="18" name="AutoShape 2"/>
            <p:cNvSpPr>
              <a:spLocks noChangeArrowheads="1"/>
            </p:cNvSpPr>
            <p:nvPr/>
          </p:nvSpPr>
          <p:spPr bwMode="auto">
            <a:xfrm>
              <a:off x="4741294" y="4130931"/>
              <a:ext cx="304154" cy="1347674"/>
            </a:xfrm>
            <a:prstGeom prst="roundRect">
              <a:avLst>
                <a:gd name="adj" fmla="val 16667"/>
              </a:avLst>
            </a:prstGeom>
            <a:solidFill>
              <a:srgbClr val="00C49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eaVert" wrap="none" anchor="ctr"/>
            <a:lstStyle/>
            <a:p>
              <a:pPr algn="ctr"/>
              <a:r>
                <a:rPr lang="ja-JP" altLang="en-US" sz="15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ケアマネ</a:t>
              </a:r>
            </a:p>
          </p:txBody>
        </p:sp>
        <p:sp>
          <p:nvSpPr>
            <p:cNvPr id="19" name="AutoShape 2"/>
            <p:cNvSpPr>
              <a:spLocks noChangeArrowheads="1"/>
            </p:cNvSpPr>
            <p:nvPr/>
          </p:nvSpPr>
          <p:spPr bwMode="auto">
            <a:xfrm>
              <a:off x="3204008" y="4130931"/>
              <a:ext cx="337470" cy="1347674"/>
            </a:xfrm>
            <a:prstGeom prst="roundRect">
              <a:avLst>
                <a:gd name="adj" fmla="val 16667"/>
              </a:avLst>
            </a:prstGeom>
            <a:solidFill>
              <a:srgbClr val="00C49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eaVert" wrap="none" anchor="ctr"/>
            <a:lstStyle/>
            <a:p>
              <a:pPr algn="ctr"/>
              <a:r>
                <a:rPr lang="ja-JP" altLang="en-US" sz="15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訪問介護</a:t>
              </a:r>
            </a:p>
          </p:txBody>
        </p:sp>
        <p:sp>
          <p:nvSpPr>
            <p:cNvPr id="22" name="AutoShape 2"/>
            <p:cNvSpPr>
              <a:spLocks noChangeArrowheads="1"/>
            </p:cNvSpPr>
            <p:nvPr/>
          </p:nvSpPr>
          <p:spPr bwMode="auto">
            <a:xfrm>
              <a:off x="2192172" y="4130931"/>
              <a:ext cx="337470" cy="1347674"/>
            </a:xfrm>
            <a:prstGeom prst="roundRect">
              <a:avLst>
                <a:gd name="adj" fmla="val 16667"/>
              </a:avLst>
            </a:prstGeom>
            <a:solidFill>
              <a:srgbClr val="00C49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eaVert" wrap="none" anchor="ctr"/>
            <a:lstStyle/>
            <a:p>
              <a:pPr algn="ctr"/>
              <a:r>
                <a:rPr lang="ja-JP" altLang="en-US" sz="15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通所介護</a:t>
              </a:r>
            </a:p>
          </p:txBody>
        </p:sp>
        <p:sp>
          <p:nvSpPr>
            <p:cNvPr id="23" name="AutoShape 2"/>
            <p:cNvSpPr>
              <a:spLocks noChangeArrowheads="1"/>
            </p:cNvSpPr>
            <p:nvPr/>
          </p:nvSpPr>
          <p:spPr bwMode="auto">
            <a:xfrm>
              <a:off x="6202884" y="4114325"/>
              <a:ext cx="337470" cy="1347674"/>
            </a:xfrm>
            <a:prstGeom prst="roundRect">
              <a:avLst>
                <a:gd name="adj" fmla="val 16667"/>
              </a:avLst>
            </a:prstGeom>
            <a:solidFill>
              <a:srgbClr val="00C49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eaVert" wrap="none" anchor="ctr"/>
            <a:lstStyle/>
            <a:p>
              <a:pPr algn="ctr"/>
              <a:r>
                <a:rPr lang="ja-JP" altLang="en-US" sz="15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その他の医療</a:t>
              </a:r>
            </a:p>
          </p:txBody>
        </p:sp>
        <p:sp>
          <p:nvSpPr>
            <p:cNvPr id="29" name="AutoShape 2"/>
            <p:cNvSpPr>
              <a:spLocks noChangeArrowheads="1"/>
            </p:cNvSpPr>
            <p:nvPr/>
          </p:nvSpPr>
          <p:spPr bwMode="auto">
            <a:xfrm>
              <a:off x="3716349" y="4138485"/>
              <a:ext cx="337470" cy="1347674"/>
            </a:xfrm>
            <a:prstGeom prst="roundRect">
              <a:avLst>
                <a:gd name="adj" fmla="val 16667"/>
              </a:avLst>
            </a:prstGeom>
            <a:solidFill>
              <a:srgbClr val="00C49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eaVert" wrap="none" anchor="ctr"/>
            <a:lstStyle/>
            <a:p>
              <a:pPr algn="ctr"/>
              <a:r>
                <a:rPr lang="ja-JP" altLang="en-US" sz="15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訪問リハ</a:t>
              </a:r>
            </a:p>
          </p:txBody>
        </p:sp>
        <p:sp>
          <p:nvSpPr>
            <p:cNvPr id="31" name="AutoShape 2"/>
            <p:cNvSpPr>
              <a:spLocks noChangeArrowheads="1"/>
            </p:cNvSpPr>
            <p:nvPr/>
          </p:nvSpPr>
          <p:spPr bwMode="auto">
            <a:xfrm>
              <a:off x="7734816" y="4114325"/>
              <a:ext cx="337470" cy="1347674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eaVert" wrap="none" anchor="ctr"/>
            <a:lstStyle/>
            <a:p>
              <a:pPr algn="ctr"/>
              <a:r>
                <a:rPr lang="ja-JP" altLang="en-US" sz="15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近隣住民</a:t>
              </a:r>
            </a:p>
          </p:txBody>
        </p:sp>
        <p:sp>
          <p:nvSpPr>
            <p:cNvPr id="32" name="AutoShape 2"/>
            <p:cNvSpPr>
              <a:spLocks noChangeArrowheads="1"/>
            </p:cNvSpPr>
            <p:nvPr/>
          </p:nvSpPr>
          <p:spPr bwMode="auto">
            <a:xfrm>
              <a:off x="5703957" y="4114325"/>
              <a:ext cx="337470" cy="1347674"/>
            </a:xfrm>
            <a:prstGeom prst="roundRect">
              <a:avLst>
                <a:gd name="adj" fmla="val 16667"/>
              </a:avLst>
            </a:prstGeom>
            <a:solidFill>
              <a:srgbClr val="00C49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eaVert" wrap="none" anchor="ctr"/>
            <a:lstStyle/>
            <a:p>
              <a:pPr algn="ctr"/>
              <a:r>
                <a:rPr lang="ja-JP" altLang="en-US" sz="15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歯科医師</a:t>
              </a:r>
            </a:p>
          </p:txBody>
        </p:sp>
        <p:sp>
          <p:nvSpPr>
            <p:cNvPr id="33" name="AutoShape 2"/>
            <p:cNvSpPr>
              <a:spLocks noChangeArrowheads="1"/>
            </p:cNvSpPr>
            <p:nvPr/>
          </p:nvSpPr>
          <p:spPr bwMode="auto">
            <a:xfrm>
              <a:off x="6696773" y="4114325"/>
              <a:ext cx="337470" cy="1347674"/>
            </a:xfrm>
            <a:prstGeom prst="roundRect">
              <a:avLst>
                <a:gd name="adj" fmla="val 16667"/>
              </a:avLst>
            </a:prstGeom>
            <a:solidFill>
              <a:srgbClr val="00C49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eaVert" wrap="none" anchor="ctr"/>
            <a:lstStyle/>
            <a:p>
              <a:pPr algn="ctr"/>
              <a:r>
                <a:rPr lang="ja-JP" altLang="en-US" sz="15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行政</a:t>
              </a:r>
            </a:p>
          </p:txBody>
        </p:sp>
        <p:sp>
          <p:nvSpPr>
            <p:cNvPr id="34" name="AutoShape 2"/>
            <p:cNvSpPr>
              <a:spLocks noChangeArrowheads="1"/>
            </p:cNvSpPr>
            <p:nvPr/>
          </p:nvSpPr>
          <p:spPr bwMode="auto">
            <a:xfrm>
              <a:off x="8257264" y="4114325"/>
              <a:ext cx="337470" cy="1347674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eaVert" wrap="none" anchor="ctr"/>
            <a:lstStyle/>
            <a:p>
              <a:pPr algn="ctr"/>
              <a:r>
                <a:rPr lang="ja-JP" altLang="en-US" sz="15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その他</a:t>
              </a: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379234" y="2141431"/>
            <a:ext cx="1079525" cy="3344728"/>
            <a:chOff x="379234" y="2141431"/>
            <a:chExt cx="1079525" cy="3344728"/>
          </a:xfrm>
        </p:grpSpPr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381372" y="4138485"/>
              <a:ext cx="1077387" cy="1347674"/>
            </a:xfrm>
            <a:prstGeom prst="rect">
              <a:avLst/>
            </a:prstGeom>
            <a:solidFill>
              <a:srgbClr val="8FB4FF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/>
              <a:endPara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algn="ctr"/>
              <a:endPara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algn="ctr"/>
              <a:endPara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algn="ctr"/>
              <a:r>
                <a:rPr lang="ja-JP" altLang="en-US" sz="16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生活期</a:t>
              </a:r>
              <a:endPara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algn="ctr"/>
              <a:r>
                <a:rPr lang="ja-JP" altLang="en-US" sz="16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リハ</a:t>
              </a:r>
              <a:endPara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algn="ctr"/>
              <a:endPara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algn="ctr"/>
              <a:endPara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algn="ctr"/>
              <a:endParaRPr lang="ja-JP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35" name="AutoShape 17"/>
            <p:cNvSpPr>
              <a:spLocks noChangeArrowheads="1"/>
            </p:cNvSpPr>
            <p:nvPr/>
          </p:nvSpPr>
          <p:spPr bwMode="auto">
            <a:xfrm rot="5400000">
              <a:off x="794832" y="2819161"/>
              <a:ext cx="275034" cy="270272"/>
            </a:xfrm>
            <a:prstGeom prst="rightArrow">
              <a:avLst>
                <a:gd name="adj1" fmla="val 50000"/>
                <a:gd name="adj2" fmla="val 25441"/>
              </a:avLst>
            </a:prstGeom>
            <a:solidFill>
              <a:srgbClr val="33CCCC"/>
            </a:solidFill>
            <a:ln>
              <a:noFill/>
            </a:ln>
            <a:effectLst>
              <a:prstShdw prst="shdw17" dist="17961" dir="2700000">
                <a:srgbClr val="33CCCC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 sz="1350"/>
            </a:p>
          </p:txBody>
        </p:sp>
        <p:sp>
          <p:nvSpPr>
            <p:cNvPr id="36" name="Rectangle 14"/>
            <p:cNvSpPr>
              <a:spLocks noChangeArrowheads="1"/>
            </p:cNvSpPr>
            <p:nvPr/>
          </p:nvSpPr>
          <p:spPr bwMode="auto">
            <a:xfrm>
              <a:off x="379234" y="2141431"/>
              <a:ext cx="1077387" cy="632308"/>
            </a:xfrm>
            <a:prstGeom prst="rect">
              <a:avLst/>
            </a:prstGeom>
            <a:solidFill>
              <a:srgbClr val="FFAFD7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/>
              <a:r>
                <a:rPr lang="ja-JP" altLang="en-US" sz="16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急性期</a:t>
              </a:r>
              <a:endPara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algn="ctr"/>
              <a:r>
                <a:rPr lang="ja-JP" altLang="en-US" sz="16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リハ</a:t>
              </a:r>
              <a:endParaRPr lang="ja-JP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auto">
            <a:xfrm>
              <a:off x="379234" y="3150293"/>
              <a:ext cx="1077387" cy="629786"/>
            </a:xfrm>
            <a:prstGeom prst="rect">
              <a:avLst/>
            </a:prstGeom>
            <a:solidFill>
              <a:srgbClr val="FFFF71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/>
              <a:r>
                <a:rPr lang="ja-JP" altLang="en-US" sz="16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回復期</a:t>
              </a:r>
              <a:endPara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algn="ctr"/>
              <a:r>
                <a:rPr lang="ja-JP" altLang="en-US" sz="16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リハ</a:t>
              </a:r>
              <a:endParaRPr lang="ja-JP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38" name="AutoShape 17"/>
            <p:cNvSpPr>
              <a:spLocks noChangeArrowheads="1"/>
            </p:cNvSpPr>
            <p:nvPr/>
          </p:nvSpPr>
          <p:spPr bwMode="auto">
            <a:xfrm rot="5400000">
              <a:off x="794832" y="3840939"/>
              <a:ext cx="275034" cy="270272"/>
            </a:xfrm>
            <a:prstGeom prst="rightArrow">
              <a:avLst>
                <a:gd name="adj1" fmla="val 50000"/>
                <a:gd name="adj2" fmla="val 25441"/>
              </a:avLst>
            </a:prstGeom>
            <a:solidFill>
              <a:srgbClr val="33CCCC"/>
            </a:solidFill>
            <a:ln>
              <a:noFill/>
            </a:ln>
            <a:effectLst>
              <a:prstShdw prst="shdw17" dist="17961" dir="2700000">
                <a:srgbClr val="33CCCC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 sz="1350"/>
            </a:p>
          </p:txBody>
        </p:sp>
      </p:grpSp>
      <p:sp>
        <p:nvSpPr>
          <p:cNvPr id="39" name="AutoShape 43"/>
          <p:cNvSpPr>
            <a:spLocks noChangeArrowheads="1"/>
          </p:cNvSpPr>
          <p:nvPr/>
        </p:nvSpPr>
        <p:spPr bwMode="auto">
          <a:xfrm>
            <a:off x="271022" y="2055499"/>
            <a:ext cx="1276643" cy="363608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35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51520" y="200834"/>
            <a:ext cx="2877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今後の課題</a:t>
            </a:r>
            <a:endParaRPr kumimoji="1" lang="ja-JP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 flipH="1">
            <a:off x="1403648" y="2165955"/>
            <a:ext cx="2759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u="sng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同職種間の連携</a:t>
            </a:r>
            <a:endParaRPr kumimoji="1" lang="en-US" altLang="ja-JP" sz="2400" b="1" u="sng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kumimoji="1"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（縦シート）</a:t>
            </a:r>
            <a:endParaRPr kumimoji="1"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 flipH="1">
            <a:off x="1475656" y="3135619"/>
            <a:ext cx="2698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u="sng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多</a:t>
            </a:r>
            <a:r>
              <a:rPr kumimoji="1" lang="ja-JP" altLang="en-US" sz="2400" b="1" u="sng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職種間の連携</a:t>
            </a:r>
            <a:endParaRPr kumimoji="1" lang="en-US" altLang="ja-JP" sz="2400" b="1" u="sng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kumimoji="1" lang="ja-JP" alt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（横シート）</a:t>
            </a:r>
            <a:endParaRPr kumimoji="1" lang="ja-JP" alt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 flipH="1">
            <a:off x="4125827" y="2276872"/>
            <a:ext cx="4694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急性期・回復期から繋いできた“想い”完結する</a:t>
            </a:r>
            <a:r>
              <a:rPr kumimoji="1" lang="ja-JP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「最後の一手」</a:t>
            </a:r>
            <a:r>
              <a:rPr kumimoji="1" lang="ja-JP" altLang="en-US" sz="16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として発信！</a:t>
            </a:r>
            <a:endParaRPr kumimoji="1" lang="ja-JP" altLang="en-US" sz="16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 flipH="1">
            <a:off x="4122970" y="3214717"/>
            <a:ext cx="4851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生活期からの“想い”を地域に繋いで広げていく</a:t>
            </a:r>
            <a:endParaRPr kumimoji="1" lang="en-US" altLang="ja-JP" sz="1600" b="1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「始まりの一手」</a:t>
            </a:r>
            <a:r>
              <a:rPr kumimoji="1" lang="ja-JP" altLang="en-US" sz="16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として発信！</a:t>
            </a:r>
            <a:endParaRPr kumimoji="1" lang="ja-JP" altLang="en-US" sz="16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619672" y="5971346"/>
            <a:ext cx="5955476" cy="55399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生活期は“地域力”の拡大が必要</a:t>
            </a:r>
            <a:endParaRPr kumimoji="1" lang="ja-JP" altLang="en-US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4" name="AutoShape 43"/>
          <p:cNvSpPr>
            <a:spLocks noChangeArrowheads="1"/>
          </p:cNvSpPr>
          <p:nvPr/>
        </p:nvSpPr>
        <p:spPr bwMode="auto">
          <a:xfrm>
            <a:off x="271022" y="4002868"/>
            <a:ext cx="8554963" cy="168871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375958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6" grpId="0"/>
      <p:bldP spid="39" grpId="0" animBg="1"/>
      <p:bldP spid="43" grpId="0"/>
      <p:bldP spid="44" grpId="0"/>
      <p:bldP spid="45" grpId="0"/>
      <p:bldP spid="46" grpId="0"/>
      <p:bldP spid="47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2644" y="1997372"/>
            <a:ext cx="9144000" cy="4869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20083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はじめ</a:t>
            </a:r>
            <a:r>
              <a:rPr kumimoji="1" lang="ja-JP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51520" y="1412776"/>
            <a:ext cx="33057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200" b="1" u="sng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我が国は⇒高齢化が進行</a:t>
            </a:r>
            <a:endParaRPr lang="ja-JP" altLang="en-US" sz="2200" b="1" u="sng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3686789" y="3789040"/>
            <a:ext cx="1800200" cy="608002"/>
            <a:chOff x="3686789" y="4038456"/>
            <a:chExt cx="1800200" cy="686688"/>
          </a:xfrm>
        </p:grpSpPr>
        <p:sp>
          <p:nvSpPr>
            <p:cNvPr id="9" name="ストライプ矢印 8"/>
            <p:cNvSpPr/>
            <p:nvPr/>
          </p:nvSpPr>
          <p:spPr>
            <a:xfrm rot="5400000">
              <a:off x="4243545" y="3481700"/>
              <a:ext cx="686688" cy="1800200"/>
            </a:xfrm>
            <a:prstGeom prst="stripedRightArrow">
              <a:avLst/>
            </a:prstGeom>
            <a:ln w="6350"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4183651" y="4242574"/>
              <a:ext cx="80502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ja-JP" sz="1600" b="1" kern="100" dirty="0" smtClean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しかし</a:t>
              </a:r>
              <a:endParaRPr lang="ja-JP" altLang="en-US" sz="16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</p:grpSp>
      <p:sp>
        <p:nvSpPr>
          <p:cNvPr id="13" name="正方形/長方形 12"/>
          <p:cNvSpPr/>
          <p:nvPr/>
        </p:nvSpPr>
        <p:spPr>
          <a:xfrm>
            <a:off x="4141935" y="1762363"/>
            <a:ext cx="1575792" cy="36933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ja-JP" altLang="ja-JP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包括的</a:t>
            </a:r>
            <a:r>
              <a:rPr lang="ja-JP" altLang="ja-JP" b="1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な</a:t>
            </a:r>
            <a:r>
              <a:rPr lang="ja-JP" altLang="ja-JP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支援</a:t>
            </a:r>
            <a:endParaRPr lang="ja-JP" altLang="en-US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151936" y="2248272"/>
            <a:ext cx="3655639" cy="36933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ja-JP" altLang="ja-JP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安定し</a:t>
            </a:r>
            <a:r>
              <a:rPr lang="ja-JP" altLang="en-US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た</a:t>
            </a:r>
            <a:r>
              <a:rPr lang="ja-JP" altLang="ja-JP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サービス</a:t>
            </a:r>
            <a:r>
              <a:rPr lang="ja-JP" altLang="ja-JP" b="1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提供体制の</a:t>
            </a:r>
            <a:r>
              <a:rPr lang="ja-JP" altLang="ja-JP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構築</a:t>
            </a:r>
            <a:endParaRPr lang="ja-JP" altLang="en-US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890004" y="1962977"/>
            <a:ext cx="2765501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ja-JP" sz="2000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地域の</a:t>
            </a:r>
            <a:r>
              <a:rPr lang="ja-JP" altLang="ja-JP" sz="2000" b="1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関係機関が</a:t>
            </a:r>
            <a:r>
              <a:rPr lang="ja-JP" altLang="ja-JP" sz="2000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連携</a:t>
            </a:r>
            <a:endParaRPr lang="en-US" altLang="ja-JP" sz="2000" b="1" kern="100" dirty="0"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115616" y="4844479"/>
            <a:ext cx="7275281" cy="3847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ja-JP" altLang="en-US" sz="19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➢フィードバック機能は</a:t>
            </a:r>
            <a:r>
              <a:rPr lang="ja-JP" altLang="en-US" sz="19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なく</a:t>
            </a:r>
            <a:r>
              <a:rPr lang="en-US" altLang="ja-JP" sz="19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『</a:t>
            </a:r>
            <a:r>
              <a:rPr lang="ja-JP" altLang="en-US" sz="19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循環型</a:t>
            </a:r>
            <a:r>
              <a:rPr lang="en-US" altLang="ja-JP" sz="19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』</a:t>
            </a:r>
            <a:r>
              <a:rPr lang="ja-JP" altLang="en-US" sz="19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の</a:t>
            </a:r>
            <a:r>
              <a:rPr lang="ja-JP" altLang="en-US" sz="19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連携パスでは</a:t>
            </a:r>
            <a:r>
              <a:rPr lang="ja-JP" altLang="en-US" sz="19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ない</a:t>
            </a:r>
            <a:endParaRPr lang="ja-JP" altLang="en-US" sz="19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1115617" y="4397042"/>
            <a:ext cx="6872641" cy="3847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ja-JP" altLang="en-US" sz="19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➢ 現在の「クリティカルパス」の</a:t>
            </a:r>
            <a:r>
              <a:rPr lang="ja-JP" altLang="en-US" sz="19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種類と</a:t>
            </a:r>
            <a:r>
              <a:rPr lang="ja-JP" altLang="en-US" sz="19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しては</a:t>
            </a:r>
            <a:r>
              <a:rPr lang="en-US" altLang="ja-JP" sz="1900" b="1" dirty="0" smtClean="0">
                <a:solidFill>
                  <a:srgbClr val="FF505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『</a:t>
            </a:r>
            <a:r>
              <a:rPr lang="ja-JP" altLang="en-US" sz="1900" b="1" dirty="0" smtClean="0">
                <a:solidFill>
                  <a:srgbClr val="FF505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一方向型</a:t>
            </a:r>
            <a:r>
              <a:rPr lang="en-US" altLang="ja-JP" sz="1900" b="1" dirty="0" smtClean="0">
                <a:solidFill>
                  <a:srgbClr val="FF505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』</a:t>
            </a:r>
            <a:endParaRPr lang="ja-JP" altLang="en-US" sz="1900" b="1" dirty="0">
              <a:solidFill>
                <a:srgbClr val="FF505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626" y="2708920"/>
            <a:ext cx="9143374" cy="1152127"/>
            <a:chOff x="626" y="2909577"/>
            <a:chExt cx="9143374" cy="1152127"/>
          </a:xfrm>
        </p:grpSpPr>
        <p:sp>
          <p:nvSpPr>
            <p:cNvPr id="6" name="正方形/長方形 5"/>
            <p:cNvSpPr/>
            <p:nvPr/>
          </p:nvSpPr>
          <p:spPr>
            <a:xfrm>
              <a:off x="626" y="2996952"/>
              <a:ext cx="9143374" cy="969496"/>
            </a:xfrm>
            <a:prstGeom prst="rect">
              <a:avLst/>
            </a:prstGeom>
            <a:solidFill>
              <a:srgbClr val="006600"/>
            </a:solidFill>
          </p:spPr>
          <p:txBody>
            <a:bodyPr wrap="square">
              <a:spAutoFit/>
            </a:bodyPr>
            <a:lstStyle/>
            <a:p>
              <a:r>
                <a:rPr lang="ja-JP" altLang="en-US" sz="800" b="1" kern="100" dirty="0" smtClean="0">
                  <a:solidFill>
                    <a:schemeClr val="bg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　　　　　　</a:t>
              </a:r>
              <a:endParaRPr lang="en-US" altLang="ja-JP" sz="800" b="1" kern="100" dirty="0" smtClean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r>
                <a:rPr lang="en-US" altLang="ja-JP" sz="2100" b="1" kern="100" dirty="0" smtClean="0">
                  <a:solidFill>
                    <a:schemeClr val="bg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          </a:t>
              </a:r>
              <a:r>
                <a:rPr lang="ja-JP" altLang="ja-JP" sz="2000" b="1" kern="100" dirty="0" smtClean="0">
                  <a:solidFill>
                    <a:schemeClr val="bg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急性期</a:t>
              </a:r>
              <a:r>
                <a:rPr lang="ja-JP" altLang="en-US" sz="2000" b="1" kern="100" dirty="0" smtClean="0">
                  <a:solidFill>
                    <a:schemeClr val="bg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から</a:t>
              </a:r>
              <a:r>
                <a:rPr lang="ja-JP" altLang="ja-JP" sz="2000" b="1" kern="100" dirty="0" smtClean="0">
                  <a:solidFill>
                    <a:schemeClr val="bg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回復期</a:t>
              </a:r>
              <a:r>
                <a:rPr lang="ja-JP" altLang="en-US" sz="2000" b="1" kern="100" dirty="0" smtClean="0">
                  <a:solidFill>
                    <a:schemeClr val="bg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へ</a:t>
              </a:r>
              <a:r>
                <a:rPr lang="ja-JP" altLang="ja-JP" sz="2000" b="1" kern="100" dirty="0" smtClean="0">
                  <a:solidFill>
                    <a:schemeClr val="bg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病院間</a:t>
              </a:r>
              <a:r>
                <a:rPr lang="ja-JP" altLang="ja-JP" sz="2000" b="1" kern="100" dirty="0">
                  <a:solidFill>
                    <a:schemeClr val="bg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の</a:t>
              </a:r>
              <a:r>
                <a:rPr lang="ja-JP" altLang="ja-JP" sz="2000" b="1" kern="100" dirty="0" smtClean="0">
                  <a:solidFill>
                    <a:schemeClr val="bg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クリティカルパスの</a:t>
              </a:r>
              <a:r>
                <a:rPr lang="ja-JP" altLang="ja-JP" sz="2000" b="1" kern="100" dirty="0">
                  <a:solidFill>
                    <a:schemeClr val="bg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整備が</a:t>
              </a:r>
              <a:r>
                <a:rPr lang="ja-JP" altLang="ja-JP" sz="2000" b="1" kern="100" dirty="0" smtClean="0">
                  <a:solidFill>
                    <a:schemeClr val="bg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進み</a:t>
              </a:r>
              <a:endParaRPr lang="en-US" altLang="ja-JP" sz="2000" b="1" kern="100" dirty="0" smtClean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r>
                <a:rPr lang="ja-JP" altLang="en-US" sz="2000" b="1" kern="100" dirty="0" smtClean="0">
                  <a:solidFill>
                    <a:schemeClr val="bg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　　　　　 </a:t>
              </a:r>
              <a:r>
                <a:rPr lang="ja-JP" altLang="ja-JP" sz="2000" b="1" kern="100" dirty="0" smtClean="0">
                  <a:solidFill>
                    <a:schemeClr val="bg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回復期</a:t>
              </a:r>
              <a:r>
                <a:rPr lang="ja-JP" altLang="en-US" sz="2000" b="1" kern="100" dirty="0" smtClean="0">
                  <a:solidFill>
                    <a:schemeClr val="bg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から</a:t>
              </a:r>
              <a:r>
                <a:rPr lang="ja-JP" altLang="ja-JP" sz="2000" b="1" kern="100" dirty="0" smtClean="0">
                  <a:solidFill>
                    <a:schemeClr val="bg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生活期</a:t>
              </a:r>
              <a:r>
                <a:rPr lang="ja-JP" altLang="ja-JP" sz="2000" b="1" kern="100" dirty="0">
                  <a:solidFill>
                    <a:schemeClr val="bg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の連携強化に向けての</a:t>
              </a:r>
              <a:r>
                <a:rPr lang="ja-JP" altLang="ja-JP" sz="2000" b="1" kern="100" dirty="0" smtClean="0">
                  <a:solidFill>
                    <a:schemeClr val="bg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体制</a:t>
              </a:r>
              <a:r>
                <a:rPr lang="ja-JP" altLang="en-US" sz="2000" b="1" kern="100" dirty="0">
                  <a:solidFill>
                    <a:schemeClr val="bg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が</a:t>
              </a:r>
              <a:r>
                <a:rPr lang="ja-JP" altLang="ja-JP" sz="2000" b="1" kern="100" dirty="0" smtClean="0">
                  <a:solidFill>
                    <a:schemeClr val="bg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強化</a:t>
              </a:r>
              <a:r>
                <a:rPr lang="ja-JP" altLang="ja-JP" sz="2000" b="1" kern="100" dirty="0">
                  <a:solidFill>
                    <a:schemeClr val="bg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されて</a:t>
              </a:r>
              <a:r>
                <a:rPr lang="ja-JP" altLang="ja-JP" sz="2000" b="1" kern="100" dirty="0" smtClean="0">
                  <a:solidFill>
                    <a:schemeClr val="bg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いる</a:t>
              </a:r>
              <a:r>
                <a:rPr lang="en-US" altLang="ja-JP" sz="2000" b="1" kern="100" dirty="0" smtClean="0">
                  <a:solidFill>
                    <a:schemeClr val="bg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!</a:t>
              </a:r>
              <a:endParaRPr lang="en-US" altLang="ja-JP" sz="2100" b="1" kern="100" dirty="0" smtClean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endParaRPr lang="ja-JP" altLang="en-US" sz="8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sp>
          <p:nvSpPr>
            <p:cNvPr id="3" name="円/楕円 2"/>
            <p:cNvSpPr/>
            <p:nvPr/>
          </p:nvSpPr>
          <p:spPr>
            <a:xfrm>
              <a:off x="35496" y="2909577"/>
              <a:ext cx="1239690" cy="115212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 smtClean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各地域では</a:t>
              </a:r>
              <a:r>
                <a:rPr kumimoji="1" lang="en-US" altLang="ja-JP" b="1" dirty="0" smtClean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…</a:t>
              </a:r>
              <a:endParaRPr kumimoji="1"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cxnSp>
        <p:nvCxnSpPr>
          <p:cNvPr id="18" name="直線矢印コネクタ 17"/>
          <p:cNvCxnSpPr>
            <a:stCxn id="2" idx="3"/>
          </p:cNvCxnSpPr>
          <p:nvPr/>
        </p:nvCxnSpPr>
        <p:spPr>
          <a:xfrm flipV="1">
            <a:off x="3655505" y="1915671"/>
            <a:ext cx="486430" cy="24736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endCxn id="14" idx="1"/>
          </p:cNvCxnSpPr>
          <p:nvPr/>
        </p:nvCxnSpPr>
        <p:spPr>
          <a:xfrm>
            <a:off x="3655505" y="2163032"/>
            <a:ext cx="496431" cy="2699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1115616" y="5276527"/>
            <a:ext cx="7275281" cy="3847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ja-JP" altLang="en-US" sz="19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➢リハビリ職種間でも病期の</a:t>
            </a:r>
            <a:r>
              <a:rPr lang="ja-JP" altLang="en-US" sz="19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時間差による視点の違い</a:t>
            </a:r>
            <a:r>
              <a:rPr lang="ja-JP" altLang="en-US" sz="19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が見られる</a:t>
            </a:r>
            <a:endParaRPr lang="ja-JP" altLang="en-US" sz="19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420080" y="5818038"/>
            <a:ext cx="830384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今回</a:t>
            </a:r>
            <a:r>
              <a:rPr lang="ja-JP" altLang="ja-JP" b="1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、</a:t>
            </a:r>
            <a:r>
              <a:rPr lang="ja-JP" altLang="ja-JP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医療</a:t>
            </a:r>
            <a:r>
              <a:rPr lang="ja-JP" altLang="en-US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と</a:t>
            </a:r>
            <a:r>
              <a:rPr lang="ja-JP" altLang="ja-JP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介護のリハビリ</a:t>
            </a:r>
            <a:r>
              <a:rPr lang="ja-JP" altLang="en-US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職種</a:t>
            </a:r>
            <a:r>
              <a:rPr lang="ja-JP" altLang="ja-JP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間</a:t>
            </a:r>
            <a:r>
              <a:rPr lang="ja-JP" altLang="ja-JP" b="1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の</a:t>
            </a:r>
            <a:r>
              <a:rPr lang="ja-JP" altLang="ja-JP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連携</a:t>
            </a:r>
            <a:r>
              <a:rPr lang="ja-JP" altLang="en-US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強化</a:t>
            </a:r>
            <a:r>
              <a:rPr lang="ja-JP" altLang="ja-JP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を</a:t>
            </a:r>
            <a:r>
              <a:rPr lang="ja-JP" altLang="ja-JP" b="1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目的</a:t>
            </a:r>
            <a:r>
              <a:rPr lang="ja-JP" altLang="ja-JP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に「</a:t>
            </a:r>
            <a:r>
              <a:rPr lang="ja-JP" altLang="ja-JP" b="1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生活期連携シート」を作成</a:t>
            </a:r>
            <a:r>
              <a:rPr lang="ja-JP" altLang="ja-JP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し</a:t>
            </a:r>
            <a:r>
              <a:rPr lang="ja-JP" altLang="en-US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生活期からの情報提供を行い、</a:t>
            </a:r>
            <a:r>
              <a:rPr lang="ja-JP" altLang="ja-JP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アンケート</a:t>
            </a:r>
            <a:r>
              <a:rPr lang="ja-JP" altLang="ja-JP" b="1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を</a:t>
            </a:r>
            <a:r>
              <a:rPr lang="ja-JP" altLang="ja-JP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通して地域</a:t>
            </a:r>
            <a:r>
              <a:rPr lang="ja-JP" altLang="ja-JP" b="1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の医療</a:t>
            </a:r>
            <a:r>
              <a:rPr lang="ja-JP" altLang="ja-JP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と介護</a:t>
            </a:r>
            <a:r>
              <a:rPr lang="ja-JP" altLang="ja-JP" b="1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の情報</a:t>
            </a:r>
            <a:r>
              <a:rPr lang="ja-JP" altLang="ja-JP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共有</a:t>
            </a:r>
            <a:r>
              <a:rPr lang="ja-JP" altLang="en-US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および</a:t>
            </a:r>
            <a:r>
              <a:rPr lang="ja-JP" altLang="ja-JP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相互</a:t>
            </a:r>
            <a:r>
              <a:rPr lang="ja-JP" altLang="ja-JP" b="1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理解を</a:t>
            </a:r>
            <a:r>
              <a:rPr lang="ja-JP" altLang="ja-JP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深める</a:t>
            </a:r>
            <a:r>
              <a:rPr lang="ja-JP" altLang="en-US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事</a:t>
            </a:r>
            <a:r>
              <a:rPr lang="ja-JP" altLang="ja-JP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に</a:t>
            </a:r>
            <a:r>
              <a:rPr lang="ja-JP" altLang="ja-JP" b="1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ついて検討したので報告する。</a:t>
            </a:r>
            <a:endParaRPr lang="ja-JP" altLang="ja-JP" b="1" kern="100" dirty="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23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2032560"/>
            <a:ext cx="9144000" cy="4869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200834"/>
            <a:ext cx="2492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対象・方法</a:t>
            </a:r>
            <a:endParaRPr kumimoji="1" lang="ja-JP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259632" y="2453407"/>
            <a:ext cx="67687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700" b="1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病院</a:t>
            </a:r>
            <a:r>
              <a:rPr lang="en-US" altLang="ja-JP" sz="1700" b="1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/</a:t>
            </a:r>
            <a:r>
              <a:rPr lang="ja-JP" altLang="ja-JP" sz="1700" b="1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施設</a:t>
            </a:r>
            <a:r>
              <a:rPr lang="ja-JP" altLang="en-US" sz="1700" b="1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（当入所施設を除く）</a:t>
            </a:r>
            <a:r>
              <a:rPr lang="ja-JP" altLang="ja-JP" sz="1700" b="1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を退院</a:t>
            </a:r>
            <a:r>
              <a:rPr lang="en-US" altLang="ja-JP" sz="1700" b="1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/</a:t>
            </a:r>
            <a:r>
              <a:rPr lang="ja-JP" altLang="ja-JP" sz="1700" b="1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退所</a:t>
            </a:r>
            <a:r>
              <a:rPr lang="ja-JP" altLang="ja-JP" sz="1700" b="1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したご利用者の</a:t>
            </a:r>
            <a:r>
              <a:rPr lang="ja-JP" altLang="ja-JP" sz="1700" b="1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内</a:t>
            </a:r>
            <a:endParaRPr lang="en-US" altLang="ja-JP" sz="1700" b="1" dirty="0" smtClean="0"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r>
              <a:rPr lang="ja-JP" altLang="ja-JP" sz="1700" b="1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リハビリ</a:t>
            </a:r>
            <a:r>
              <a:rPr lang="ja-JP" altLang="ja-JP" sz="1700" b="1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情報提供書を頂き</a:t>
            </a:r>
            <a:r>
              <a:rPr lang="ja-JP" altLang="ja-JP" sz="1700" b="1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、継続</a:t>
            </a:r>
            <a:r>
              <a:rPr lang="ja-JP" altLang="ja-JP" sz="1700" b="1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して通所</a:t>
            </a:r>
            <a:r>
              <a:rPr lang="ja-JP" altLang="ja-JP" sz="1700" b="1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リハ</a:t>
            </a:r>
            <a:r>
              <a:rPr lang="ja-JP" altLang="en-US" sz="1700" b="1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ビリ</a:t>
            </a:r>
            <a:r>
              <a:rPr lang="ja-JP" altLang="ja-JP" sz="1700" b="1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を</a:t>
            </a:r>
            <a:r>
              <a:rPr lang="ja-JP" altLang="ja-JP" sz="1700" b="1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利用</a:t>
            </a:r>
            <a:r>
              <a:rPr lang="ja-JP" altLang="ja-JP" sz="1700" b="1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し</a:t>
            </a:r>
            <a:r>
              <a:rPr lang="ja-JP" altLang="en-US" sz="1700" b="1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た方</a:t>
            </a:r>
            <a:r>
              <a:rPr lang="ja-JP" altLang="ja-JP" sz="1700" b="1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。</a:t>
            </a:r>
            <a:endParaRPr lang="ja-JP" altLang="en-US" sz="17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259632" y="2072849"/>
            <a:ext cx="5112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2000" b="1" u="sng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平成</a:t>
            </a:r>
            <a:r>
              <a:rPr lang="en-US" altLang="ja-JP" sz="2000" b="1" u="sng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23</a:t>
            </a:r>
            <a:r>
              <a:rPr lang="ja-JP" altLang="ja-JP" sz="2000" b="1" u="sng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年</a:t>
            </a:r>
            <a:r>
              <a:rPr lang="en-US" altLang="ja-JP" sz="2000" b="1" u="sng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ja-JP" altLang="ja-JP" sz="2000" b="1" u="sng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月</a:t>
            </a:r>
            <a:r>
              <a:rPr lang="ja-JP" altLang="en-US" sz="2000" b="1" u="sng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～</a:t>
            </a:r>
            <a:r>
              <a:rPr lang="ja-JP" altLang="ja-JP" sz="2000" b="1" u="sng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平成</a:t>
            </a:r>
            <a:r>
              <a:rPr lang="en-US" altLang="ja-JP" sz="2000" b="1" u="sng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26</a:t>
            </a:r>
            <a:r>
              <a:rPr lang="ja-JP" altLang="ja-JP" sz="2000" b="1" u="sng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年</a:t>
            </a:r>
            <a:r>
              <a:rPr lang="en-US" altLang="ja-JP" sz="2000" b="1" u="sng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000" b="1" u="sng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月</a:t>
            </a:r>
            <a:endParaRPr lang="ja-JP" altLang="en-US" sz="2000" b="1" u="sng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259632" y="3709481"/>
            <a:ext cx="698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000" b="1" u="sng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＜情報提供＞</a:t>
            </a:r>
            <a:endParaRPr lang="en-US" altLang="ja-JP" sz="2000" b="1" u="sng" kern="100" dirty="0" smtClean="0"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ja-JP" sz="600" b="1" kern="100" dirty="0" smtClean="0"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ja-JP" sz="1700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当通所リハ</a:t>
            </a:r>
            <a:r>
              <a:rPr lang="ja-JP" altLang="en-US" sz="1700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利用開始より、</a:t>
            </a:r>
            <a:r>
              <a:rPr lang="en-US" altLang="ja-JP" sz="1700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ja-JP" altLang="ja-JP" sz="1700" b="1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ヵ月</a:t>
            </a:r>
            <a:r>
              <a:rPr lang="ja-JP" altLang="ja-JP" sz="1700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以上から</a:t>
            </a:r>
            <a:r>
              <a:rPr lang="en-US" altLang="ja-JP" sz="1700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ja-JP" sz="1700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年以内の経過を目途に</a:t>
            </a:r>
            <a:endParaRPr lang="en-US" altLang="ja-JP" sz="1700" b="1" kern="100" dirty="0" smtClean="0"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ja-JP" sz="1700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病院</a:t>
            </a:r>
            <a:r>
              <a:rPr lang="en-US" altLang="ja-JP" sz="1700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/</a:t>
            </a:r>
            <a:r>
              <a:rPr lang="ja-JP" altLang="ja-JP" sz="1700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施設に対し</a:t>
            </a:r>
            <a:r>
              <a:rPr lang="ja-JP" altLang="en-US" sz="1700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て「生活期連携シート」を作成し経過</a:t>
            </a:r>
            <a:r>
              <a:rPr lang="ja-JP" altLang="ja-JP" sz="1700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報告を行う。</a:t>
            </a:r>
            <a:endParaRPr lang="ja-JP" altLang="ja-JP" sz="1700" b="1" kern="100" dirty="0"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273133" y="4789601"/>
            <a:ext cx="68992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000" b="1" u="sng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＜アンケート＞</a:t>
            </a:r>
            <a:endParaRPr lang="en-US" altLang="ja-JP" sz="2000" b="1" u="sng" kern="100" dirty="0" smtClean="0"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ja-JP" sz="600" b="1" kern="100" dirty="0" smtClean="0"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1700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「生活期連携シート」を活用したフィードバックの報告書を郵送後</a:t>
            </a:r>
            <a:endParaRPr lang="en-US" altLang="ja-JP" sz="1700" b="1" kern="100" dirty="0" smtClean="0"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1700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リハビリ担当者に対し経過報告の内容についてアンケートを実施。</a:t>
            </a:r>
            <a:endParaRPr lang="ja-JP" altLang="ja-JP" sz="1700" b="1" kern="100" dirty="0"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899592" y="6021288"/>
            <a:ext cx="7272808" cy="784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ja-JP" sz="1000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《</a:t>
            </a:r>
            <a:r>
              <a:rPr lang="ja-JP" altLang="en-US" sz="1000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倫理的配慮</a:t>
            </a:r>
            <a:r>
              <a:rPr lang="en-US" altLang="ja-JP" sz="1000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》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ja-JP" altLang="ja-JP" sz="1000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送付先</a:t>
            </a:r>
            <a:r>
              <a:rPr lang="ja-JP" altLang="ja-JP" sz="1000" b="1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の病院及び施設に</a:t>
            </a:r>
            <a:r>
              <a:rPr lang="ja-JP" altLang="ja-JP" sz="1000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対して</a:t>
            </a:r>
            <a:r>
              <a:rPr lang="ja-JP" altLang="en-US" sz="1000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「</a:t>
            </a:r>
            <a:r>
              <a:rPr lang="ja-JP" altLang="ja-JP" sz="1000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連携シート</a:t>
            </a:r>
            <a:r>
              <a:rPr lang="ja-JP" altLang="en-US" sz="1000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」</a:t>
            </a:r>
            <a:r>
              <a:rPr lang="ja-JP" altLang="ja-JP" sz="1000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の</a:t>
            </a:r>
            <a:r>
              <a:rPr lang="ja-JP" altLang="ja-JP" sz="1000" b="1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趣旨ならび</a:t>
            </a:r>
            <a:r>
              <a:rPr lang="ja-JP" altLang="ja-JP" sz="1000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に個人</a:t>
            </a:r>
            <a:r>
              <a:rPr lang="ja-JP" altLang="ja-JP" sz="1000" b="1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情報保護</a:t>
            </a:r>
            <a:r>
              <a:rPr lang="ja-JP" altLang="ja-JP" sz="1000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の厳守</a:t>
            </a:r>
            <a:r>
              <a:rPr lang="ja-JP" altLang="ja-JP" sz="1000" b="1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を</a:t>
            </a:r>
            <a:r>
              <a:rPr lang="ja-JP" altLang="ja-JP" sz="1000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説明した</a:t>
            </a:r>
            <a:r>
              <a:rPr lang="ja-JP" altLang="ja-JP" sz="1000" b="1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書面を郵送</a:t>
            </a:r>
            <a:r>
              <a:rPr lang="ja-JP" altLang="ja-JP" sz="1000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し返送</a:t>
            </a:r>
            <a:r>
              <a:rPr lang="ja-JP" altLang="ja-JP" sz="1000" b="1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を</a:t>
            </a:r>
            <a:r>
              <a:rPr lang="ja-JP" altLang="ja-JP" sz="1000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持って</a:t>
            </a:r>
            <a:endParaRPr lang="en-US" altLang="ja-JP" sz="1000" b="1" kern="100" dirty="0" smtClean="0"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ja-JP" altLang="ja-JP" sz="1000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アンケート</a:t>
            </a:r>
            <a:r>
              <a:rPr lang="ja-JP" altLang="ja-JP" sz="1000" b="1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の同意を</a:t>
            </a:r>
            <a:r>
              <a:rPr lang="ja-JP" altLang="ja-JP" sz="1000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得た</a:t>
            </a:r>
            <a:r>
              <a:rPr lang="ja-JP" altLang="en-US" sz="1000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。</a:t>
            </a:r>
            <a:r>
              <a:rPr lang="ja-JP" altLang="ja-JP" sz="1000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また</a:t>
            </a:r>
            <a:r>
              <a:rPr lang="ja-JP" altLang="ja-JP" sz="1000" b="1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、ご利用者に対して</a:t>
            </a:r>
            <a:r>
              <a:rPr lang="ja-JP" altLang="ja-JP" sz="1000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は対面</a:t>
            </a:r>
            <a:r>
              <a:rPr lang="ja-JP" altLang="ja-JP" sz="1000" b="1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して同様の説明を</a:t>
            </a:r>
            <a:r>
              <a:rPr lang="ja-JP" altLang="ja-JP" sz="1000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行い</a:t>
            </a:r>
            <a:r>
              <a:rPr lang="ja-JP" altLang="en-US" sz="1000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、</a:t>
            </a:r>
            <a:r>
              <a:rPr lang="ja-JP" altLang="ja-JP" sz="1000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個別</a:t>
            </a:r>
            <a:r>
              <a:rPr lang="ja-JP" altLang="ja-JP" sz="1000" b="1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に調査参加</a:t>
            </a:r>
            <a:r>
              <a:rPr lang="ja-JP" altLang="ja-JP" sz="1000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の同意</a:t>
            </a:r>
            <a:r>
              <a:rPr lang="ja-JP" altLang="ja-JP" sz="1000" b="1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を得たものとした</a:t>
            </a:r>
            <a:r>
              <a:rPr lang="ja-JP" altLang="ja-JP" sz="1000" b="1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。</a:t>
            </a:r>
            <a:endParaRPr lang="ja-JP" altLang="ja-JP" sz="1000" b="1" kern="100" dirty="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683568" y="1844824"/>
            <a:ext cx="7560840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971600" y="1633399"/>
            <a:ext cx="1224136" cy="41704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対象</a:t>
            </a:r>
            <a:endParaRPr lang="ja-JP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683568" y="3428999"/>
            <a:ext cx="7560840" cy="2496091"/>
          </a:xfrm>
          <a:prstGeom prst="roundRect">
            <a:avLst>
              <a:gd name="adj" fmla="val 86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985101" y="3252366"/>
            <a:ext cx="1224136" cy="41996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方法</a:t>
            </a:r>
            <a:endParaRPr lang="ja-JP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0977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-5890" y="1988840"/>
            <a:ext cx="9144000" cy="4869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5890" y="200834"/>
            <a:ext cx="7602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『</a:t>
            </a:r>
            <a:r>
              <a:rPr kumimoji="1" lang="ja-JP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生活期連携シート</a:t>
            </a:r>
            <a:r>
              <a:rPr kumimoji="1" lang="en-US" altLang="ja-JP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』</a:t>
            </a:r>
            <a:r>
              <a:rPr kumimoji="1" lang="ja-JP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の紹介</a:t>
            </a:r>
            <a:endParaRPr kumimoji="1" lang="ja-JP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5" name="図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304" y="1589649"/>
            <a:ext cx="3744416" cy="522532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5" name="図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88050"/>
            <a:ext cx="3600400" cy="522532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9" name="角丸四角形 8"/>
          <p:cNvSpPr/>
          <p:nvPr/>
        </p:nvSpPr>
        <p:spPr>
          <a:xfrm>
            <a:off x="1547664" y="1588051"/>
            <a:ext cx="1872208" cy="40078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シート①</a:t>
            </a:r>
            <a:endParaRPr kumimoji="1" lang="ja-JP" alt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5875828" y="1556792"/>
            <a:ext cx="1800200" cy="40078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シート②</a:t>
            </a:r>
            <a:endParaRPr kumimoji="1" lang="ja-JP" alt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987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1988840"/>
            <a:ext cx="9144000" cy="4869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200834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実際</a:t>
            </a:r>
            <a:r>
              <a:rPr kumimoji="1" lang="ja-JP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に使用した連携シート</a:t>
            </a:r>
            <a:r>
              <a:rPr kumimoji="1" lang="ja-JP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（その１）</a:t>
            </a:r>
            <a:endParaRPr kumimoji="1" lang="ja-JP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  <a:cs typeface="メイリオ" panose="020B0604030504040204" pitchFamily="50" charset="-128"/>
            </a:endParaRPr>
          </a:p>
        </p:txBody>
      </p:sp>
      <p:pic>
        <p:nvPicPr>
          <p:cNvPr id="4307" name="Picture 2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55954"/>
            <a:ext cx="7245072" cy="508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角丸四角形 5"/>
          <p:cNvSpPr/>
          <p:nvPr/>
        </p:nvSpPr>
        <p:spPr>
          <a:xfrm>
            <a:off x="899592" y="1459403"/>
            <a:ext cx="2160240" cy="393105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基本動作・ＡＤＬ</a:t>
            </a:r>
          </a:p>
        </p:txBody>
      </p:sp>
    </p:spTree>
    <p:extLst>
      <p:ext uri="{BB962C8B-B14F-4D97-AF65-F5344CB8AC3E}">
        <p14:creationId xmlns:p14="http://schemas.microsoft.com/office/powerpoint/2010/main" val="14964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1988840"/>
            <a:ext cx="9144000" cy="4869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200834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実際に使用した連携シート</a:t>
            </a:r>
            <a:r>
              <a:rPr kumimoji="1" lang="ja-JP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（その２）</a:t>
            </a:r>
            <a:endParaRPr kumimoji="1" lang="ja-JP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  <a:cs typeface="メイリオ" panose="020B0604030504040204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75" y="1893190"/>
            <a:ext cx="8522730" cy="448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角丸四角形 13"/>
          <p:cNvSpPr/>
          <p:nvPr/>
        </p:nvSpPr>
        <p:spPr>
          <a:xfrm>
            <a:off x="4544840" y="3465472"/>
            <a:ext cx="1725061" cy="395576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社会的背景</a:t>
            </a:r>
            <a:endParaRPr lang="ja-JP" alt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4544840" y="1700808"/>
            <a:ext cx="2758741" cy="395576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介護保険ｻｰﾋﾞｽ関係</a:t>
            </a:r>
            <a:endParaRPr lang="ja-JP" alt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251520" y="1700808"/>
            <a:ext cx="1368152" cy="384764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身体状況</a:t>
            </a:r>
            <a:endParaRPr lang="ja-JP" alt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251520" y="3465472"/>
            <a:ext cx="1777620" cy="395576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ﾘﾊﾋﾞﾘﾃｰｼｮﾝ</a:t>
            </a:r>
            <a:endParaRPr lang="ja-JP" alt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4252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1988840"/>
            <a:ext cx="9144000" cy="4869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200834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実際に使用した連携シート</a:t>
            </a:r>
            <a:r>
              <a:rPr kumimoji="1" lang="ja-JP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（その３）</a:t>
            </a:r>
            <a:endParaRPr kumimoji="1" lang="ja-JP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  <a:cs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748320" y="4161011"/>
            <a:ext cx="144016" cy="768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373973" y="4207476"/>
            <a:ext cx="144016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3059832" y="4305919"/>
            <a:ext cx="144016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1394856" y="5615616"/>
            <a:ext cx="144016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5724128" y="4246779"/>
            <a:ext cx="144016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6398576" y="5661335"/>
            <a:ext cx="144016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5220072" y="5831553"/>
            <a:ext cx="144016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980" y="1772816"/>
            <a:ext cx="6889403" cy="50022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5" name="角丸四角形 14"/>
          <p:cNvSpPr/>
          <p:nvPr/>
        </p:nvSpPr>
        <p:spPr>
          <a:xfrm>
            <a:off x="967801" y="1628800"/>
            <a:ext cx="4956983" cy="386791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日頃の生活ｽｹｼﾞｭｰﾙ</a:t>
            </a:r>
            <a:r>
              <a:rPr lang="ja-JP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（通所利用時・自宅</a:t>
            </a:r>
            <a:r>
              <a:rPr lang="ja-JP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lang="ja-JP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975485" y="3645024"/>
            <a:ext cx="3804855" cy="386791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通所利用時・自宅での様子</a:t>
            </a:r>
            <a:endParaRPr lang="ja-JP" alt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4578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1988840"/>
            <a:ext cx="9144000" cy="4869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200834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実際に使用した連携シート</a:t>
            </a:r>
            <a:r>
              <a:rPr kumimoji="1" lang="ja-JP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（その４）</a:t>
            </a:r>
            <a:endParaRPr kumimoji="1" lang="ja-JP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  <a:cs typeface="メイリオ" panose="020B0604030504040204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33854"/>
            <a:ext cx="8162182" cy="4619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角丸四角形 14"/>
          <p:cNvSpPr/>
          <p:nvPr/>
        </p:nvSpPr>
        <p:spPr>
          <a:xfrm>
            <a:off x="251520" y="2924944"/>
            <a:ext cx="4478344" cy="390677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残された課題・今後必要な取り組み</a:t>
            </a:r>
            <a:endParaRPr lang="ja-JP" alt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251520" y="1700808"/>
            <a:ext cx="1512168" cy="390677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意向・希望</a:t>
            </a:r>
            <a:endParaRPr lang="ja-JP" alt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251521" y="2287684"/>
            <a:ext cx="985180" cy="390677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目　標</a:t>
            </a:r>
            <a:endParaRPr lang="ja-JP" alt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251521" y="4149080"/>
            <a:ext cx="985180" cy="390677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経　過</a:t>
            </a:r>
            <a:endParaRPr lang="ja-JP" alt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1411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0" y="1988840"/>
            <a:ext cx="9144000" cy="4869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200834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結果</a:t>
            </a:r>
            <a:r>
              <a:rPr kumimoji="1" lang="ja-JP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（基本情報について）</a:t>
            </a:r>
            <a:endParaRPr kumimoji="1" lang="ja-JP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39552" y="2780928"/>
            <a:ext cx="806489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20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理学</a:t>
            </a:r>
            <a:r>
              <a:rPr lang="ja-JP" altLang="ja-JP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療法士：</a:t>
            </a:r>
            <a:r>
              <a:rPr lang="en-US" altLang="ja-JP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13</a:t>
            </a:r>
            <a:r>
              <a:rPr lang="ja-JP" altLang="ja-JP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名、作業療法士：</a:t>
            </a:r>
            <a:r>
              <a:rPr lang="en-US" altLang="ja-JP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r>
              <a:rPr lang="ja-JP" altLang="ja-JP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名、言語聴覚士：</a:t>
            </a:r>
            <a:r>
              <a:rPr lang="en-US" altLang="ja-JP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ja-JP" altLang="ja-JP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名の計</a:t>
            </a:r>
            <a:r>
              <a:rPr lang="en-US" altLang="ja-JP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24</a:t>
            </a:r>
            <a:r>
              <a:rPr lang="ja-JP" altLang="ja-JP" sz="20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名</a:t>
            </a:r>
            <a:endParaRPr lang="en-US" altLang="ja-JP" sz="2000" b="1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14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（</a:t>
            </a:r>
            <a:r>
              <a:rPr lang="ja-JP" altLang="ja-JP" sz="14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経験年数は、</a:t>
            </a:r>
            <a:r>
              <a:rPr lang="en-US" altLang="ja-JP" sz="14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14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～</a:t>
            </a:r>
            <a:r>
              <a:rPr lang="en-US" altLang="ja-JP" sz="14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16</a:t>
            </a:r>
            <a:r>
              <a:rPr lang="ja-JP" altLang="ja-JP" sz="14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年目で、平均経験年数は</a:t>
            </a:r>
            <a:r>
              <a:rPr lang="en-US" altLang="ja-JP" sz="14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7.4</a:t>
            </a:r>
            <a:r>
              <a:rPr lang="ja-JP" altLang="ja-JP" sz="14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年</a:t>
            </a:r>
            <a:r>
              <a:rPr lang="ja-JP" altLang="en-US" sz="14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）</a:t>
            </a:r>
            <a:endParaRPr lang="en-US" altLang="ja-JP" sz="1400" b="1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12649" y="2422049"/>
            <a:ext cx="68547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2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アンケートを配布した</a:t>
            </a:r>
            <a:r>
              <a:rPr lang="en-US" altLang="ja-JP" sz="22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10</a:t>
            </a:r>
            <a:r>
              <a:rPr lang="ja-JP" altLang="ja-JP" sz="22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施設中</a:t>
            </a:r>
            <a:r>
              <a:rPr lang="en-US" altLang="ja-JP" sz="22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9</a:t>
            </a:r>
            <a:r>
              <a:rPr lang="ja-JP" altLang="ja-JP" sz="22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施設</a:t>
            </a:r>
            <a:r>
              <a:rPr lang="ja-JP" altLang="ja-JP" sz="22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より</a:t>
            </a:r>
            <a:r>
              <a:rPr lang="ja-JP" altLang="en-US" sz="22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回答を得た</a:t>
            </a:r>
            <a:endParaRPr lang="ja-JP" altLang="en-US" sz="22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1399228"/>
              </p:ext>
            </p:extLst>
          </p:nvPr>
        </p:nvGraphicFramePr>
        <p:xfrm>
          <a:off x="4854829" y="4025119"/>
          <a:ext cx="3754301" cy="2981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グラフ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270930"/>
              </p:ext>
            </p:extLst>
          </p:nvPr>
        </p:nvGraphicFramePr>
        <p:xfrm>
          <a:off x="0" y="3970045"/>
          <a:ext cx="4430183" cy="31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8" name="グループ化 17"/>
          <p:cNvGrpSpPr/>
          <p:nvPr/>
        </p:nvGrpSpPr>
        <p:grpSpPr>
          <a:xfrm>
            <a:off x="4716016" y="3718093"/>
            <a:ext cx="4181668" cy="400110"/>
            <a:chOff x="4716016" y="3718093"/>
            <a:chExt cx="4181668" cy="400110"/>
          </a:xfrm>
        </p:grpSpPr>
        <p:sp>
          <p:nvSpPr>
            <p:cNvPr id="11" name="正方形/長方形 10"/>
            <p:cNvSpPr/>
            <p:nvPr/>
          </p:nvSpPr>
          <p:spPr>
            <a:xfrm>
              <a:off x="4716016" y="3718093"/>
              <a:ext cx="4181668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altLang="ja-JP" sz="20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Q2.</a:t>
              </a:r>
              <a:r>
                <a:rPr lang="ja-JP" altLang="en-US" sz="20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　生活期からの情報提供の有無</a:t>
              </a:r>
              <a:endPara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4716017" y="3718093"/>
              <a:ext cx="569387" cy="4001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0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Q.2</a:t>
              </a:r>
              <a:endPara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sp>
        <p:nvSpPr>
          <p:cNvPr id="16" name="正方形/長方形 15"/>
          <p:cNvSpPr/>
          <p:nvPr/>
        </p:nvSpPr>
        <p:spPr>
          <a:xfrm>
            <a:off x="251520" y="1773977"/>
            <a:ext cx="86638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10</a:t>
            </a:r>
            <a:r>
              <a:rPr lang="ja-JP" altLang="en-US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名のご利用者に対して「生活期連携シート」を使用し報告を実施</a:t>
            </a:r>
            <a:endParaRPr lang="ja-JP" altLang="en-US" sz="2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450086" y="2332090"/>
            <a:ext cx="7938338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" name="グループ化 21"/>
          <p:cNvGrpSpPr/>
          <p:nvPr/>
        </p:nvGrpSpPr>
        <p:grpSpPr>
          <a:xfrm>
            <a:off x="971600" y="3717032"/>
            <a:ext cx="2765137" cy="400110"/>
            <a:chOff x="971600" y="4131322"/>
            <a:chExt cx="2765137" cy="400110"/>
          </a:xfrm>
        </p:grpSpPr>
        <p:sp>
          <p:nvSpPr>
            <p:cNvPr id="20" name="正方形/長方形 19"/>
            <p:cNvSpPr/>
            <p:nvPr/>
          </p:nvSpPr>
          <p:spPr>
            <a:xfrm>
              <a:off x="971600" y="4131322"/>
              <a:ext cx="276513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altLang="ja-JP" sz="20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Q2.</a:t>
              </a:r>
              <a:r>
                <a:rPr lang="ja-JP" altLang="en-US" sz="20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　病院</a:t>
              </a:r>
              <a:r>
                <a:rPr lang="en-US" altLang="ja-JP" sz="20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/</a:t>
              </a:r>
              <a:r>
                <a:rPr lang="ja-JP" altLang="en-US" sz="20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施設の形態</a:t>
              </a:r>
              <a:endPara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971601" y="4131322"/>
              <a:ext cx="569387" cy="4001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0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Q.1</a:t>
              </a:r>
              <a:endPara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04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8764FC4-B7CA-4029-92FF-166BDEE000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ビデオ機能を備えた地球保護テンプレート</Template>
  <TotalTime>1606</TotalTime>
  <Words>913</Words>
  <Application>Microsoft Office PowerPoint</Application>
  <PresentationFormat>画面に合わせる (4:3)</PresentationFormat>
  <Paragraphs>143</Paragraphs>
  <Slides>13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“思い”を受け継ぎ、“思い”を返す  ～生活期連携シートの活用を試みて～</dc:title>
  <dc:creator>秀嶋敏和</dc:creator>
  <cp:keywords/>
  <dc:description>animated 2010 green global template from PresentationPro.com</dc:description>
  <cp:lastModifiedBy>rehabili</cp:lastModifiedBy>
  <cp:revision>137</cp:revision>
  <cp:lastPrinted>2014-06-28T03:25:11Z</cp:lastPrinted>
  <dcterms:created xsi:type="dcterms:W3CDTF">2014-02-14T04:23:49Z</dcterms:created>
  <dcterms:modified xsi:type="dcterms:W3CDTF">2014-11-10T03:03:46Z</dcterms:modified>
  <cp:category>2010 global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TC018813579991</vt:lpwstr>
  </property>
</Properties>
</file>